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84" r:id="rId2"/>
    <p:sldId id="256" r:id="rId3"/>
    <p:sldId id="267" r:id="rId4"/>
    <p:sldId id="265" r:id="rId5"/>
    <p:sldId id="280" r:id="rId6"/>
    <p:sldId id="282" r:id="rId7"/>
    <p:sldId id="283" r:id="rId8"/>
    <p:sldId id="268" r:id="rId9"/>
    <p:sldId id="261" r:id="rId10"/>
    <p:sldId id="285" r:id="rId11"/>
    <p:sldId id="270" r:id="rId12"/>
    <p:sldId id="263" r:id="rId13"/>
    <p:sldId id="286" r:id="rId14"/>
    <p:sldId id="271" r:id="rId15"/>
    <p:sldId id="264" r:id="rId16"/>
    <p:sldId id="272" r:id="rId17"/>
    <p:sldId id="287" r:id="rId18"/>
    <p:sldId id="269" r:id="rId19"/>
    <p:sldId id="262" r:id="rId20"/>
    <p:sldId id="281" r:id="rId21"/>
    <p:sldId id="266" r:id="rId22"/>
    <p:sldId id="279" r:id="rId23"/>
    <p:sldId id="273" r:id="rId24"/>
    <p:sldId id="274" r:id="rId25"/>
    <p:sldId id="275" r:id="rId26"/>
    <p:sldId id="276" r:id="rId27"/>
    <p:sldId id="277" r:id="rId28"/>
    <p:sldId id="278"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489" autoAdjust="0"/>
  </p:normalViewPr>
  <p:slideViewPr>
    <p:cSldViewPr snapToGrid="0" snapToObjects="1">
      <p:cViewPr>
        <p:scale>
          <a:sx n="63" d="100"/>
          <a:sy n="63" d="100"/>
        </p:scale>
        <p:origin x="-1592" y="-208"/>
      </p:cViewPr>
      <p:guideLst>
        <p:guide orient="horz" pos="2160"/>
        <p:guide pos="2880"/>
      </p:guideLst>
    </p:cSldViewPr>
  </p:slideViewPr>
  <p:notesTextViewPr>
    <p:cViewPr>
      <p:scale>
        <a:sx n="100" d="100"/>
        <a:sy n="100" d="100"/>
      </p:scale>
      <p:origin x="0" y="0"/>
    </p:cViewPr>
  </p:notesTextViewPr>
  <p:sorterViewPr>
    <p:cViewPr>
      <p:scale>
        <a:sx n="106" d="100"/>
        <a:sy n="10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nancywayne:Desktop:Math%20confidence%20gender%20diff.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nancywayne:Desktop:Engineering%20Career%20Confidence%20by%20Gende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nancywayne:Desktop:Starting%20Salary%20Gap%20Physician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'[Math confidence gender diff.xlsx]Sheet1'!$B$4</c:f>
              <c:strCache>
                <c:ptCount val="1"/>
                <c:pt idx="0">
                  <c:v>Female</c:v>
                </c:pt>
              </c:strCache>
            </c:strRef>
          </c:tx>
          <c:spPr>
            <a:solidFill>
              <a:srgbClr val="FF0000"/>
            </a:solidFill>
            <a:ln>
              <a:solidFill>
                <a:schemeClr val="tx1"/>
              </a:solidFill>
            </a:ln>
          </c:spPr>
          <c:invertIfNegative val="0"/>
          <c:cat>
            <c:strRef>
              <c:f>'[Math confidence gender diff.xlsx]Sheet1'!$C$3:$E$3</c:f>
              <c:strCache>
                <c:ptCount val="3"/>
                <c:pt idx="0">
                  <c:v>Underestimate</c:v>
                </c:pt>
                <c:pt idx="1">
                  <c:v>Correct Estimate</c:v>
                </c:pt>
                <c:pt idx="2">
                  <c:v>Overestimate</c:v>
                </c:pt>
              </c:strCache>
            </c:strRef>
          </c:cat>
          <c:val>
            <c:numRef>
              <c:f>'[Math confidence gender diff.xlsx]Sheet1'!$C$4:$E$4</c:f>
              <c:numCache>
                <c:formatCode>General</c:formatCode>
                <c:ptCount val="3"/>
                <c:pt idx="0">
                  <c:v>23.0</c:v>
                </c:pt>
                <c:pt idx="1">
                  <c:v>72.0</c:v>
                </c:pt>
                <c:pt idx="2">
                  <c:v>5.0</c:v>
                </c:pt>
              </c:numCache>
            </c:numRef>
          </c:val>
        </c:ser>
        <c:ser>
          <c:idx val="1"/>
          <c:order val="1"/>
          <c:tx>
            <c:strRef>
              <c:f>'[Math confidence gender diff.xlsx]Sheet1'!$B$5</c:f>
              <c:strCache>
                <c:ptCount val="1"/>
                <c:pt idx="0">
                  <c:v>Male</c:v>
                </c:pt>
              </c:strCache>
            </c:strRef>
          </c:tx>
          <c:spPr>
            <a:solidFill>
              <a:srgbClr val="3366FF"/>
            </a:solidFill>
            <a:ln>
              <a:solidFill>
                <a:schemeClr val="tx1"/>
              </a:solidFill>
            </a:ln>
          </c:spPr>
          <c:invertIfNegative val="0"/>
          <c:cat>
            <c:strRef>
              <c:f>'[Math confidence gender diff.xlsx]Sheet1'!$C$3:$E$3</c:f>
              <c:strCache>
                <c:ptCount val="3"/>
                <c:pt idx="0">
                  <c:v>Underestimate</c:v>
                </c:pt>
                <c:pt idx="1">
                  <c:v>Correct Estimate</c:v>
                </c:pt>
                <c:pt idx="2">
                  <c:v>Overestimate</c:v>
                </c:pt>
              </c:strCache>
            </c:strRef>
          </c:cat>
          <c:val>
            <c:numRef>
              <c:f>'[Math confidence gender diff.xlsx]Sheet1'!$C$5:$E$5</c:f>
              <c:numCache>
                <c:formatCode>General</c:formatCode>
                <c:ptCount val="3"/>
                <c:pt idx="0">
                  <c:v>11.0</c:v>
                </c:pt>
                <c:pt idx="1">
                  <c:v>60.0</c:v>
                </c:pt>
                <c:pt idx="2">
                  <c:v>29.0</c:v>
                </c:pt>
              </c:numCache>
            </c:numRef>
          </c:val>
        </c:ser>
        <c:dLbls>
          <c:showLegendKey val="0"/>
          <c:showVal val="0"/>
          <c:showCatName val="0"/>
          <c:showSerName val="0"/>
          <c:showPercent val="0"/>
          <c:showBubbleSize val="0"/>
        </c:dLbls>
        <c:gapWidth val="150"/>
        <c:axId val="393770392"/>
        <c:axId val="451917464"/>
      </c:barChart>
      <c:catAx>
        <c:axId val="393770392"/>
        <c:scaling>
          <c:orientation val="minMax"/>
        </c:scaling>
        <c:delete val="0"/>
        <c:axPos val="b"/>
        <c:majorTickMark val="out"/>
        <c:minorTickMark val="none"/>
        <c:tickLblPos val="nextTo"/>
        <c:txPr>
          <a:bodyPr/>
          <a:lstStyle/>
          <a:p>
            <a:pPr>
              <a:defRPr sz="1400"/>
            </a:pPr>
            <a:endParaRPr lang="en-US"/>
          </a:p>
        </c:txPr>
        <c:crossAx val="451917464"/>
        <c:crosses val="autoZero"/>
        <c:auto val="1"/>
        <c:lblAlgn val="ctr"/>
        <c:lblOffset val="100"/>
        <c:noMultiLvlLbl val="0"/>
      </c:catAx>
      <c:valAx>
        <c:axId val="451917464"/>
        <c:scaling>
          <c:orientation val="minMax"/>
        </c:scaling>
        <c:delete val="0"/>
        <c:axPos val="l"/>
        <c:title>
          <c:tx>
            <c:rich>
              <a:bodyPr rot="-5400000" vert="horz"/>
              <a:lstStyle/>
              <a:p>
                <a:pPr>
                  <a:defRPr sz="1400"/>
                </a:pPr>
                <a:r>
                  <a:rPr lang="en-US" sz="1400"/>
                  <a:t>Percent Distribution of Confidence</a:t>
                </a:r>
              </a:p>
            </c:rich>
          </c:tx>
          <c:layout>
            <c:manualLayout>
              <c:xMode val="edge"/>
              <c:yMode val="edge"/>
              <c:x val="0.0"/>
              <c:y val="0.159076272182395"/>
            </c:manualLayout>
          </c:layout>
          <c:overlay val="0"/>
        </c:title>
        <c:numFmt formatCode="General" sourceLinked="1"/>
        <c:majorTickMark val="out"/>
        <c:minorTickMark val="none"/>
        <c:tickLblPos val="nextTo"/>
        <c:txPr>
          <a:bodyPr/>
          <a:lstStyle/>
          <a:p>
            <a:pPr>
              <a:defRPr sz="1400"/>
            </a:pPr>
            <a:endParaRPr lang="en-US"/>
          </a:p>
        </c:txPr>
        <c:crossAx val="393770392"/>
        <c:crosses val="autoZero"/>
        <c:crossBetween val="between"/>
      </c:valAx>
    </c:plotArea>
    <c:legend>
      <c:legendPos val="r"/>
      <c:layout/>
      <c:overlay val="0"/>
      <c:txPr>
        <a:bodyPr/>
        <a:lstStyle/>
        <a:p>
          <a:pPr>
            <a:defRPr sz="14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Sheet1!$C$15</c:f>
              <c:strCache>
                <c:ptCount val="1"/>
                <c:pt idx="0">
                  <c:v>Women</c:v>
                </c:pt>
              </c:strCache>
            </c:strRef>
          </c:tx>
          <c:spPr>
            <a:solidFill>
              <a:srgbClr val="FF0000"/>
            </a:solidFill>
            <a:ln>
              <a:solidFill>
                <a:schemeClr val="tx1"/>
              </a:solidFill>
            </a:ln>
            <a:effectLst/>
          </c:spPr>
          <c:invertIfNegative val="0"/>
          <c:cat>
            <c:strRef>
              <c:f>Sheet1!$B$16:$B$23</c:f>
              <c:strCache>
                <c:ptCount val="8"/>
                <c:pt idx="0">
                  <c:v>GPA</c:v>
                </c:pt>
                <c:pt idx="1">
                  <c:v>SAT math</c:v>
                </c:pt>
                <c:pt idx="2">
                  <c:v>Family</c:v>
                </c:pt>
                <c:pt idx="3">
                  <c:v>Math Self Assessment</c:v>
                </c:pt>
                <c:pt idx="4">
                  <c:v>Expertise Confidence</c:v>
                </c:pt>
                <c:pt idx="5">
                  <c:v>Career-fit Confidence</c:v>
                </c:pt>
                <c:pt idx="6">
                  <c:v>Persistence in Engineering Majors</c:v>
                </c:pt>
                <c:pt idx="7">
                  <c:v>Future Career Plan in Engineering</c:v>
                </c:pt>
              </c:strCache>
            </c:strRef>
          </c:cat>
          <c:val>
            <c:numRef>
              <c:f>Sheet1!$C$16:$C$23</c:f>
              <c:numCache>
                <c:formatCode>General</c:formatCode>
                <c:ptCount val="8"/>
                <c:pt idx="0">
                  <c:v>1.01</c:v>
                </c:pt>
                <c:pt idx="1">
                  <c:v>0.99</c:v>
                </c:pt>
                <c:pt idx="2">
                  <c:v>1.0</c:v>
                </c:pt>
                <c:pt idx="3">
                  <c:v>0.96</c:v>
                </c:pt>
                <c:pt idx="4">
                  <c:v>0.9</c:v>
                </c:pt>
                <c:pt idx="5">
                  <c:v>0.89</c:v>
                </c:pt>
                <c:pt idx="6">
                  <c:v>0.94</c:v>
                </c:pt>
                <c:pt idx="7">
                  <c:v>0.93</c:v>
                </c:pt>
              </c:numCache>
            </c:numRef>
          </c:val>
        </c:ser>
        <c:ser>
          <c:idx val="1"/>
          <c:order val="1"/>
          <c:tx>
            <c:strRef>
              <c:f>Sheet1!$D$15</c:f>
              <c:strCache>
                <c:ptCount val="1"/>
                <c:pt idx="0">
                  <c:v>Men</c:v>
                </c:pt>
              </c:strCache>
            </c:strRef>
          </c:tx>
          <c:spPr>
            <a:solidFill>
              <a:srgbClr val="3366FF"/>
            </a:solidFill>
            <a:ln>
              <a:solidFill>
                <a:schemeClr val="tx1"/>
              </a:solidFill>
            </a:ln>
          </c:spPr>
          <c:invertIfNegative val="0"/>
          <c:cat>
            <c:strRef>
              <c:f>Sheet1!$B$16:$B$23</c:f>
              <c:strCache>
                <c:ptCount val="8"/>
                <c:pt idx="0">
                  <c:v>GPA</c:v>
                </c:pt>
                <c:pt idx="1">
                  <c:v>SAT math</c:v>
                </c:pt>
                <c:pt idx="2">
                  <c:v>Family</c:v>
                </c:pt>
                <c:pt idx="3">
                  <c:v>Math Self Assessment</c:v>
                </c:pt>
                <c:pt idx="4">
                  <c:v>Expertise Confidence</c:v>
                </c:pt>
                <c:pt idx="5">
                  <c:v>Career-fit Confidence</c:v>
                </c:pt>
                <c:pt idx="6">
                  <c:v>Persistence in Engineering Majors</c:v>
                </c:pt>
                <c:pt idx="7">
                  <c:v>Future Career Plan in Engineering</c:v>
                </c:pt>
              </c:strCache>
            </c:strRef>
          </c:cat>
          <c:val>
            <c:numRef>
              <c:f>Sheet1!$D$16:$D$23</c:f>
              <c:numCache>
                <c:formatCode>General</c:formatCode>
                <c:ptCount val="8"/>
                <c:pt idx="0">
                  <c:v>1.0</c:v>
                </c:pt>
                <c:pt idx="1">
                  <c:v>1.0</c:v>
                </c:pt>
                <c:pt idx="2">
                  <c:v>1.0</c:v>
                </c:pt>
                <c:pt idx="3">
                  <c:v>1.0</c:v>
                </c:pt>
                <c:pt idx="4">
                  <c:v>1.0</c:v>
                </c:pt>
                <c:pt idx="5">
                  <c:v>1.0</c:v>
                </c:pt>
                <c:pt idx="6">
                  <c:v>1.0</c:v>
                </c:pt>
                <c:pt idx="7">
                  <c:v>1.0</c:v>
                </c:pt>
              </c:numCache>
            </c:numRef>
          </c:val>
        </c:ser>
        <c:dLbls>
          <c:showLegendKey val="0"/>
          <c:showVal val="0"/>
          <c:showCatName val="0"/>
          <c:showSerName val="0"/>
          <c:showPercent val="0"/>
          <c:showBubbleSize val="0"/>
        </c:dLbls>
        <c:gapWidth val="150"/>
        <c:axId val="464469304"/>
        <c:axId val="469346312"/>
      </c:barChart>
      <c:catAx>
        <c:axId val="464469304"/>
        <c:scaling>
          <c:orientation val="minMax"/>
        </c:scaling>
        <c:delete val="0"/>
        <c:axPos val="b"/>
        <c:majorTickMark val="out"/>
        <c:minorTickMark val="none"/>
        <c:tickLblPos val="nextTo"/>
        <c:txPr>
          <a:bodyPr/>
          <a:lstStyle/>
          <a:p>
            <a:pPr>
              <a:defRPr sz="1400" b="1" i="0"/>
            </a:pPr>
            <a:endParaRPr lang="en-US"/>
          </a:p>
        </c:txPr>
        <c:crossAx val="469346312"/>
        <c:crosses val="autoZero"/>
        <c:auto val="1"/>
        <c:lblAlgn val="ctr"/>
        <c:lblOffset val="100"/>
        <c:noMultiLvlLbl val="0"/>
      </c:catAx>
      <c:valAx>
        <c:axId val="469346312"/>
        <c:scaling>
          <c:orientation val="minMax"/>
        </c:scaling>
        <c:delete val="0"/>
        <c:axPos val="l"/>
        <c:title>
          <c:tx>
            <c:rich>
              <a:bodyPr rot="-5400000" vert="horz"/>
              <a:lstStyle/>
              <a:p>
                <a:pPr>
                  <a:defRPr sz="1400"/>
                </a:pPr>
                <a:r>
                  <a:rPr lang="en-US" sz="1400"/>
                  <a:t>Normalized to Male Value</a:t>
                </a:r>
              </a:p>
            </c:rich>
          </c:tx>
          <c:layout>
            <c:manualLayout>
              <c:xMode val="edge"/>
              <c:yMode val="edge"/>
              <c:x val="0.00203665987780041"/>
              <c:y val="0.171155012339875"/>
            </c:manualLayout>
          </c:layout>
          <c:overlay val="0"/>
        </c:title>
        <c:numFmt formatCode="General" sourceLinked="1"/>
        <c:majorTickMark val="out"/>
        <c:minorTickMark val="none"/>
        <c:tickLblPos val="nextTo"/>
        <c:txPr>
          <a:bodyPr/>
          <a:lstStyle/>
          <a:p>
            <a:pPr>
              <a:defRPr sz="1400"/>
            </a:pPr>
            <a:endParaRPr lang="en-US"/>
          </a:p>
        </c:txPr>
        <c:crossAx val="464469304"/>
        <c:crosses val="autoZero"/>
        <c:crossBetween val="between"/>
      </c:valAx>
    </c:plotArea>
    <c:legend>
      <c:legendPos val="r"/>
      <c:layout/>
      <c:overlay val="0"/>
      <c:txPr>
        <a:bodyPr/>
        <a:lstStyle/>
        <a:p>
          <a:pPr>
            <a:defRPr sz="14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Sheet1!$C$3</c:f>
              <c:strCache>
                <c:ptCount val="1"/>
                <c:pt idx="0">
                  <c:v>Men</c:v>
                </c:pt>
              </c:strCache>
            </c:strRef>
          </c:tx>
          <c:spPr>
            <a:solidFill>
              <a:srgbClr val="3366FF"/>
            </a:solidFill>
            <a:ln>
              <a:solidFill>
                <a:schemeClr val="tx1"/>
              </a:solidFill>
            </a:ln>
            <a:effectLst/>
          </c:spPr>
          <c:invertIfNegative val="0"/>
          <c:cat>
            <c:strRef>
              <c:f>Sheet1!$B$4:$B$12</c:f>
              <c:strCache>
                <c:ptCount val="9"/>
                <c:pt idx="0">
                  <c:v>Solo Practice</c:v>
                </c:pt>
                <c:pt idx="1">
                  <c:v>Group Practice</c:v>
                </c:pt>
                <c:pt idx="2">
                  <c:v>City</c:v>
                </c:pt>
                <c:pt idx="3">
                  <c:v>Rural</c:v>
                </c:pt>
                <c:pt idx="4">
                  <c:v>40-49 hrs patient care</c:v>
                </c:pt>
                <c:pt idx="5">
                  <c:v>Pediatrics</c:v>
                </c:pt>
                <c:pt idx="6">
                  <c:v>ObGyn</c:v>
                </c:pt>
                <c:pt idx="7">
                  <c:v>Internal Medicine</c:v>
                </c:pt>
                <c:pt idx="8">
                  <c:v>Cardiology</c:v>
                </c:pt>
              </c:strCache>
            </c:strRef>
          </c:cat>
          <c:val>
            <c:numRef>
              <c:f>Sheet1!$C$4:$C$12</c:f>
              <c:numCache>
                <c:formatCode>#,##0</c:formatCode>
                <c:ptCount val="9"/>
                <c:pt idx="0">
                  <c:v>182937.0</c:v>
                </c:pt>
                <c:pt idx="1">
                  <c:v>195781.0</c:v>
                </c:pt>
                <c:pt idx="2">
                  <c:v>184395.0</c:v>
                </c:pt>
                <c:pt idx="3">
                  <c:v>172716.0</c:v>
                </c:pt>
                <c:pt idx="4">
                  <c:v>177593.0</c:v>
                </c:pt>
                <c:pt idx="5">
                  <c:v>161119.0</c:v>
                </c:pt>
                <c:pt idx="6">
                  <c:v>203789.0</c:v>
                </c:pt>
                <c:pt idx="7">
                  <c:v>154900.0</c:v>
                </c:pt>
                <c:pt idx="8">
                  <c:v>228188.0</c:v>
                </c:pt>
              </c:numCache>
            </c:numRef>
          </c:val>
        </c:ser>
        <c:ser>
          <c:idx val="1"/>
          <c:order val="1"/>
          <c:tx>
            <c:strRef>
              <c:f>Sheet1!$D$3</c:f>
              <c:strCache>
                <c:ptCount val="1"/>
                <c:pt idx="0">
                  <c:v>Women</c:v>
                </c:pt>
              </c:strCache>
            </c:strRef>
          </c:tx>
          <c:spPr>
            <a:solidFill>
              <a:srgbClr val="FF0000"/>
            </a:solidFill>
            <a:ln>
              <a:solidFill>
                <a:schemeClr val="tx1"/>
              </a:solidFill>
            </a:ln>
            <a:effectLst/>
          </c:spPr>
          <c:invertIfNegative val="0"/>
          <c:cat>
            <c:strRef>
              <c:f>Sheet1!$B$4:$B$12</c:f>
              <c:strCache>
                <c:ptCount val="9"/>
                <c:pt idx="0">
                  <c:v>Solo Practice</c:v>
                </c:pt>
                <c:pt idx="1">
                  <c:v>Group Practice</c:v>
                </c:pt>
                <c:pt idx="2">
                  <c:v>City</c:v>
                </c:pt>
                <c:pt idx="3">
                  <c:v>Rural</c:v>
                </c:pt>
                <c:pt idx="4">
                  <c:v>40-49 hrs patient care</c:v>
                </c:pt>
                <c:pt idx="5">
                  <c:v>Pediatrics</c:v>
                </c:pt>
                <c:pt idx="6">
                  <c:v>ObGyn</c:v>
                </c:pt>
                <c:pt idx="7">
                  <c:v>Internal Medicine</c:v>
                </c:pt>
                <c:pt idx="8">
                  <c:v>Cardiology</c:v>
                </c:pt>
              </c:strCache>
            </c:strRef>
          </c:cat>
          <c:val>
            <c:numRef>
              <c:f>Sheet1!$D$4:$D$12</c:f>
              <c:numCache>
                <c:formatCode>#,##0</c:formatCode>
                <c:ptCount val="9"/>
                <c:pt idx="0">
                  <c:v>139530.0</c:v>
                </c:pt>
                <c:pt idx="1">
                  <c:v>162538.0</c:v>
                </c:pt>
                <c:pt idx="2">
                  <c:v>157320.0</c:v>
                </c:pt>
                <c:pt idx="3">
                  <c:v>160441.0</c:v>
                </c:pt>
                <c:pt idx="4">
                  <c:v>157641.0</c:v>
                </c:pt>
                <c:pt idx="5">
                  <c:v>143675.0</c:v>
                </c:pt>
                <c:pt idx="6">
                  <c:v>182047.0</c:v>
                </c:pt>
                <c:pt idx="7">
                  <c:v>142526.0</c:v>
                </c:pt>
                <c:pt idx="8">
                  <c:v>204671.0</c:v>
                </c:pt>
              </c:numCache>
            </c:numRef>
          </c:val>
        </c:ser>
        <c:dLbls>
          <c:showLegendKey val="0"/>
          <c:showVal val="0"/>
          <c:showCatName val="0"/>
          <c:showSerName val="0"/>
          <c:showPercent val="0"/>
          <c:showBubbleSize val="0"/>
        </c:dLbls>
        <c:gapWidth val="150"/>
        <c:axId val="463942952"/>
        <c:axId val="463886488"/>
      </c:barChart>
      <c:catAx>
        <c:axId val="463942952"/>
        <c:scaling>
          <c:orientation val="minMax"/>
        </c:scaling>
        <c:delete val="0"/>
        <c:axPos val="b"/>
        <c:majorTickMark val="out"/>
        <c:minorTickMark val="none"/>
        <c:tickLblPos val="nextTo"/>
        <c:txPr>
          <a:bodyPr/>
          <a:lstStyle/>
          <a:p>
            <a:pPr>
              <a:defRPr sz="1400" b="1" i="0"/>
            </a:pPr>
            <a:endParaRPr lang="en-US"/>
          </a:p>
        </c:txPr>
        <c:crossAx val="463886488"/>
        <c:crosses val="autoZero"/>
        <c:auto val="1"/>
        <c:lblAlgn val="ctr"/>
        <c:lblOffset val="100"/>
        <c:noMultiLvlLbl val="0"/>
      </c:catAx>
      <c:valAx>
        <c:axId val="463886488"/>
        <c:scaling>
          <c:orientation val="minMax"/>
        </c:scaling>
        <c:delete val="0"/>
        <c:axPos val="l"/>
        <c:title>
          <c:tx>
            <c:rich>
              <a:bodyPr rot="-5400000" vert="horz"/>
              <a:lstStyle/>
              <a:p>
                <a:pPr>
                  <a:defRPr sz="1800"/>
                </a:pPr>
                <a:r>
                  <a:rPr lang="en-US" sz="1800"/>
                  <a:t>Starting</a:t>
                </a:r>
                <a:r>
                  <a:rPr lang="en-US" sz="1800" baseline="0"/>
                  <a:t> Salary</a:t>
                </a:r>
                <a:endParaRPr lang="en-US" sz="1800"/>
              </a:p>
            </c:rich>
          </c:tx>
          <c:layout>
            <c:manualLayout>
              <c:xMode val="edge"/>
              <c:yMode val="edge"/>
              <c:x val="0.0037037037037037"/>
              <c:y val="0.251190152955019"/>
            </c:manualLayout>
          </c:layout>
          <c:overlay val="0"/>
        </c:title>
        <c:numFmt formatCode="#,##0" sourceLinked="1"/>
        <c:majorTickMark val="out"/>
        <c:minorTickMark val="none"/>
        <c:tickLblPos val="nextTo"/>
        <c:txPr>
          <a:bodyPr/>
          <a:lstStyle/>
          <a:p>
            <a:pPr>
              <a:defRPr sz="1400"/>
            </a:pPr>
            <a:endParaRPr lang="en-US"/>
          </a:p>
        </c:txPr>
        <c:crossAx val="463942952"/>
        <c:crosses val="autoZero"/>
        <c:crossBetween val="between"/>
      </c:valAx>
    </c:plotArea>
    <c:legend>
      <c:legendPos val="r"/>
      <c:layout/>
      <c:overlay val="0"/>
      <c:txPr>
        <a:bodyPr/>
        <a:lstStyle/>
        <a:p>
          <a:pPr>
            <a:defRPr sz="1400"/>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4FEB42-955D-4344-BF50-77745E5CAAC5}" type="datetimeFigureOut">
              <a:rPr lang="en-US" smtClean="0"/>
              <a:t>3/1/15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8717E2-D50D-9445-A73F-A35664BFCF7F}" type="slidenum">
              <a:rPr lang="en-US" smtClean="0"/>
              <a:t>‹#›</a:t>
            </a:fld>
            <a:endParaRPr lang="en-US"/>
          </a:p>
        </p:txBody>
      </p:sp>
    </p:spTree>
    <p:extLst>
      <p:ext uri="{BB962C8B-B14F-4D97-AF65-F5344CB8AC3E}">
        <p14:creationId xmlns:p14="http://schemas.microsoft.com/office/powerpoint/2010/main" val="56969693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8717E2-D50D-9445-A73F-A35664BFCF7F}" type="slidenum">
              <a:rPr lang="en-US" smtClean="0"/>
              <a:t>3</a:t>
            </a:fld>
            <a:endParaRPr lang="en-US"/>
          </a:p>
        </p:txBody>
      </p:sp>
    </p:spTree>
    <p:extLst>
      <p:ext uri="{BB962C8B-B14F-4D97-AF65-F5344CB8AC3E}">
        <p14:creationId xmlns:p14="http://schemas.microsoft.com/office/powerpoint/2010/main" val="1965867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Sometimes fear is</a:t>
            </a:r>
            <a:r>
              <a:rPr lang="en-US" baseline="0" dirty="0" smtClean="0"/>
              <a:t> a motivator for action.</a:t>
            </a:r>
            <a:endParaRPr lang="en-US" dirty="0"/>
          </a:p>
        </p:txBody>
      </p:sp>
      <p:sp>
        <p:nvSpPr>
          <p:cNvPr id="4" name="Slide Number Placeholder 3"/>
          <p:cNvSpPr>
            <a:spLocks noGrp="1"/>
          </p:cNvSpPr>
          <p:nvPr>
            <p:ph type="sldNum" sz="quarter" idx="10"/>
          </p:nvPr>
        </p:nvSpPr>
        <p:spPr/>
        <p:txBody>
          <a:bodyPr/>
          <a:lstStyle/>
          <a:p>
            <a:fld id="{398717E2-D50D-9445-A73F-A35664BFCF7F}" type="slidenum">
              <a:rPr lang="en-US" smtClean="0"/>
              <a:t>4</a:t>
            </a:fld>
            <a:endParaRPr lang="en-US"/>
          </a:p>
        </p:txBody>
      </p:sp>
    </p:spTree>
    <p:extLst>
      <p:ext uri="{BB962C8B-B14F-4D97-AF65-F5344CB8AC3E}">
        <p14:creationId xmlns:p14="http://schemas.microsoft.com/office/powerpoint/2010/main" val="3709901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study was performed on Swedish</a:t>
            </a:r>
            <a:r>
              <a:rPr lang="en-US" baseline="0" dirty="0" smtClean="0"/>
              <a:t> </a:t>
            </a:r>
            <a:r>
              <a:rPr lang="en-US" dirty="0" smtClean="0"/>
              <a:t>high school students – more females underestimated</a:t>
            </a:r>
            <a:r>
              <a:rPr lang="en-US" baseline="0" dirty="0" smtClean="0"/>
              <a:t> their math test scores, while more males overestimated their math scores. No gender difference in students that accurately assessed their scores.</a:t>
            </a:r>
            <a:endParaRPr lang="en-US" dirty="0" smtClean="0"/>
          </a:p>
          <a:p>
            <a:r>
              <a:rPr lang="en-US" dirty="0" smtClean="0"/>
              <a:t>Another study on Chemistry college students in the U.S.</a:t>
            </a:r>
            <a:r>
              <a:rPr lang="en-US" baseline="0" dirty="0" smtClean="0"/>
              <a:t> showed that more males are overconfident in their test scores than females.</a:t>
            </a:r>
          </a:p>
          <a:p>
            <a:r>
              <a:rPr lang="en-US" baseline="0" dirty="0" smtClean="0"/>
              <a:t>Studies have consistently shown that confidence is important for labor market outcomes. The confident, and even overconfident, person will land the job, get the raise, get the promotion, get the corner office – frequently over that of a more competent person.</a:t>
            </a:r>
            <a:endParaRPr lang="en-US" dirty="0"/>
          </a:p>
        </p:txBody>
      </p:sp>
      <p:sp>
        <p:nvSpPr>
          <p:cNvPr id="4" name="Slide Number Placeholder 3"/>
          <p:cNvSpPr>
            <a:spLocks noGrp="1"/>
          </p:cNvSpPr>
          <p:nvPr>
            <p:ph type="sldNum" sz="quarter" idx="10"/>
          </p:nvPr>
        </p:nvSpPr>
        <p:spPr/>
        <p:txBody>
          <a:bodyPr/>
          <a:lstStyle/>
          <a:p>
            <a:fld id="{398717E2-D50D-9445-A73F-A35664BFCF7F}" type="slidenum">
              <a:rPr lang="en-US" smtClean="0"/>
              <a:t>9</a:t>
            </a:fld>
            <a:endParaRPr lang="en-US"/>
          </a:p>
        </p:txBody>
      </p:sp>
    </p:spTree>
    <p:extLst>
      <p:ext uri="{BB962C8B-B14F-4D97-AF65-F5344CB8AC3E}">
        <p14:creationId xmlns:p14="http://schemas.microsoft.com/office/powerpoint/2010/main" val="127233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Women who begin college intending to become engineers are more likely than men to change their major and choose another career, but it's because they lack confidence, not competence.</a:t>
            </a:r>
          </a:p>
          <a:p>
            <a:r>
              <a:rPr lang="en-US" dirty="0" smtClean="0"/>
              <a:t>GPA and SAT math scores were not</a:t>
            </a:r>
            <a:r>
              <a:rPr lang="en-US" baseline="0" dirty="0" smtClean="0"/>
              <a:t> significantly different; nor was the importance of raising a family.</a:t>
            </a:r>
          </a:p>
          <a:p>
            <a:r>
              <a:rPr lang="en-US" baseline="0" dirty="0" smtClean="0"/>
              <a:t>However, there were significant differences in the students’ confidence in their engineering expertise and feelings that engineering was a good career fit. Ultimately, more women changed majors and career plans than men while in college.</a:t>
            </a:r>
          </a:p>
        </p:txBody>
      </p:sp>
      <p:sp>
        <p:nvSpPr>
          <p:cNvPr id="4" name="Slide Number Placeholder 3"/>
          <p:cNvSpPr>
            <a:spLocks noGrp="1"/>
          </p:cNvSpPr>
          <p:nvPr>
            <p:ph type="sldNum" sz="quarter" idx="10"/>
          </p:nvPr>
        </p:nvSpPr>
        <p:spPr/>
        <p:txBody>
          <a:bodyPr/>
          <a:lstStyle/>
          <a:p>
            <a:fld id="{398717E2-D50D-9445-A73F-A35664BFCF7F}" type="slidenum">
              <a:rPr lang="en-US" smtClean="0"/>
              <a:t>12</a:t>
            </a:fld>
            <a:endParaRPr lang="en-US"/>
          </a:p>
        </p:txBody>
      </p:sp>
    </p:spTree>
    <p:extLst>
      <p:ext uri="{BB962C8B-B14F-4D97-AF65-F5344CB8AC3E}">
        <p14:creationId xmlns:p14="http://schemas.microsoft.com/office/powerpoint/2010/main" val="1118444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have taught small group Problem Based session in Reproductive Physiology at the UCLA Med School since 1994. I ask each small group for a volunteer to lead the class in discussing the answer to the problem. In 2007 a student came up to me at the end of one of these sessions and said, “Dr. Wayne, did you notice that all of the group leaders were men? Is that typical?”</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 decided to investigate and the following year I took notes on the gender of the group leaders. And it was true, disproportionately fewer women volunteered to be group leader than men. </a:t>
            </a:r>
            <a:r>
              <a:rPr lang="en-US" dirty="0" smtClean="0">
                <a:effectLst/>
              </a:rPr>
              <a:t>This</a:t>
            </a:r>
            <a:r>
              <a:rPr lang="en-US" baseline="0" dirty="0" smtClean="0">
                <a:effectLst/>
              </a:rPr>
              <a:t> is an example of Stereotype Threat. The stereotype is that women make poor leaders, therefore, men and women behave in a way that leads to fewer women becoming leaders.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 I then designed a follow-up study for the following year to try to develop an Identity Safe Environment – shown on the next slide.</a:t>
            </a:r>
            <a:endParaRPr lang="en-US" dirty="0"/>
          </a:p>
        </p:txBody>
      </p:sp>
      <p:sp>
        <p:nvSpPr>
          <p:cNvPr id="4" name="Slide Number Placeholder 3"/>
          <p:cNvSpPr>
            <a:spLocks noGrp="1"/>
          </p:cNvSpPr>
          <p:nvPr>
            <p:ph type="sldNum" sz="quarter" idx="10"/>
          </p:nvPr>
        </p:nvSpPr>
        <p:spPr/>
        <p:txBody>
          <a:bodyPr/>
          <a:lstStyle/>
          <a:p>
            <a:fld id="{398717E2-D50D-9445-A73F-A35664BFCF7F}" type="slidenum">
              <a:rPr lang="en-US" smtClean="0"/>
              <a:t>14</a:t>
            </a:fld>
            <a:endParaRPr lang="en-US"/>
          </a:p>
        </p:txBody>
      </p:sp>
    </p:spTree>
    <p:extLst>
      <p:ext uri="{BB962C8B-B14F-4D97-AF65-F5344CB8AC3E}">
        <p14:creationId xmlns:p14="http://schemas.microsoft.com/office/powerpoint/2010/main" val="4224430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About 50% of the class is women – and we’ve had gender parity at UCLA for decades. One half of the class was given the typical Control instructions. Although </a:t>
            </a:r>
            <a:r>
              <a:rPr lang="en-US" baseline="0" dirty="0" smtClean="0"/>
              <a:t>there is gender parity in terms of numbers of medical students, disproportionately fewer women than men </a:t>
            </a:r>
            <a:r>
              <a:rPr lang="en-US" sz="1200" kern="1200" dirty="0" smtClean="0">
                <a:solidFill>
                  <a:schemeClr val="tx1"/>
                </a:solidFill>
                <a:effectLst/>
                <a:latin typeface="+mn-lt"/>
                <a:ea typeface="+mn-ea"/>
                <a:cs typeface="+mn-cs"/>
              </a:rPr>
              <a:t>take on leadership positions in the small group setting.</a:t>
            </a:r>
            <a:r>
              <a:rPr lang="en-US" dirty="0" smtClean="0">
                <a:effectLst/>
              </a:rPr>
              <a:t> </a:t>
            </a:r>
          </a:p>
          <a:p>
            <a:endParaRPr lang="en-US" dirty="0" smtClean="0">
              <a:effectLst/>
            </a:endParaRPr>
          </a:p>
          <a:p>
            <a:r>
              <a:rPr lang="en-US" dirty="0" smtClean="0">
                <a:effectLst/>
              </a:rPr>
              <a:t>The </a:t>
            </a:r>
            <a:r>
              <a:rPr lang="en-US" baseline="0" dirty="0" smtClean="0">
                <a:effectLst/>
              </a:rPr>
              <a:t>other half of the class received those same Control instructions PLUS a brief pep talk about the importance of trying out a leadership position in a non-judgmental environment. </a:t>
            </a:r>
            <a:endParaRPr lang="en-US" dirty="0" smtClean="0">
              <a:effectLst/>
            </a:endParaRPr>
          </a:p>
        </p:txBody>
      </p:sp>
      <p:sp>
        <p:nvSpPr>
          <p:cNvPr id="4" name="Slide Number Placeholder 3"/>
          <p:cNvSpPr>
            <a:spLocks noGrp="1"/>
          </p:cNvSpPr>
          <p:nvPr>
            <p:ph type="sldNum" sz="quarter" idx="10"/>
          </p:nvPr>
        </p:nvSpPr>
        <p:spPr/>
        <p:txBody>
          <a:bodyPr/>
          <a:lstStyle/>
          <a:p>
            <a:fld id="{398717E2-D50D-9445-A73F-A35664BFCF7F}" type="slidenum">
              <a:rPr lang="en-US" smtClean="0"/>
              <a:t>15</a:t>
            </a:fld>
            <a:endParaRPr lang="en-US"/>
          </a:p>
        </p:txBody>
      </p:sp>
    </p:spTree>
    <p:extLst>
      <p:ext uri="{BB962C8B-B14F-4D97-AF65-F5344CB8AC3E}">
        <p14:creationId xmlns:p14="http://schemas.microsoft.com/office/powerpoint/2010/main" val="1712534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By </a:t>
            </a:r>
            <a:r>
              <a:rPr lang="en-US" dirty="0" smtClean="0">
                <a:effectLst/>
              </a:rPr>
              <a:t>creating an Identity Safe Environment in the Intervention group,</a:t>
            </a:r>
            <a:r>
              <a:rPr lang="en-US" baseline="0" dirty="0" smtClean="0">
                <a:effectLst/>
              </a:rPr>
              <a:t> the gender bias in classroom leadership was eliminated. </a:t>
            </a:r>
          </a:p>
        </p:txBody>
      </p:sp>
      <p:sp>
        <p:nvSpPr>
          <p:cNvPr id="4" name="Slide Number Placeholder 3"/>
          <p:cNvSpPr>
            <a:spLocks noGrp="1"/>
          </p:cNvSpPr>
          <p:nvPr>
            <p:ph type="sldNum" sz="quarter" idx="10"/>
          </p:nvPr>
        </p:nvSpPr>
        <p:spPr/>
        <p:txBody>
          <a:bodyPr/>
          <a:lstStyle/>
          <a:p>
            <a:fld id="{398717E2-D50D-9445-A73F-A35664BFCF7F}" type="slidenum">
              <a:rPr lang="en-US" smtClean="0"/>
              <a:t>16</a:t>
            </a:fld>
            <a:endParaRPr lang="en-US"/>
          </a:p>
        </p:txBody>
      </p:sp>
    </p:spTree>
    <p:extLst>
      <p:ext uri="{BB962C8B-B14F-4D97-AF65-F5344CB8AC3E}">
        <p14:creationId xmlns:p14="http://schemas.microsoft.com/office/powerpoint/2010/main" val="1712534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Select data from the overall study. In every category, men were paid </a:t>
            </a:r>
            <a:r>
              <a:rPr lang="en-US" baseline="0" dirty="0" smtClean="0"/>
              <a:t>a significantly higher starting salary than women – including in specialties where women far out number men (Pediatrics, </a:t>
            </a:r>
            <a:r>
              <a:rPr lang="en-US" baseline="0" dirty="0" err="1" smtClean="0"/>
              <a:t>ObGyn</a:t>
            </a:r>
            <a:r>
              <a:rPr lang="en-US" baseline="0" dirty="0" smtClean="0"/>
              <a:t>). This pay gap is reflective of what’s been documented across all business and professional sectors.</a:t>
            </a:r>
          </a:p>
          <a:p>
            <a:r>
              <a:rPr lang="en-US" baseline="0" dirty="0" smtClean="0"/>
              <a:t>Why? Gender discrimination? Gender differences in salary negotiations? This study didn’t analyze why. But work by Linda Babcock and colleagues showed in multiple business and professional sectors that women tend not to negotiate both a first salary and pay raises – has immediate and long-term implications. </a:t>
            </a:r>
            <a:endParaRPr lang="en-US" dirty="0"/>
          </a:p>
        </p:txBody>
      </p:sp>
      <p:sp>
        <p:nvSpPr>
          <p:cNvPr id="4" name="Slide Number Placeholder 3"/>
          <p:cNvSpPr>
            <a:spLocks noGrp="1"/>
          </p:cNvSpPr>
          <p:nvPr>
            <p:ph type="sldNum" sz="quarter" idx="10"/>
          </p:nvPr>
        </p:nvSpPr>
        <p:spPr/>
        <p:txBody>
          <a:bodyPr/>
          <a:lstStyle/>
          <a:p>
            <a:fld id="{398717E2-D50D-9445-A73F-A35664BFCF7F}" type="slidenum">
              <a:rPr lang="en-US" smtClean="0"/>
              <a:t>19</a:t>
            </a:fld>
            <a:endParaRPr lang="en-US"/>
          </a:p>
        </p:txBody>
      </p:sp>
    </p:spTree>
    <p:extLst>
      <p:ext uri="{BB962C8B-B14F-4D97-AF65-F5344CB8AC3E}">
        <p14:creationId xmlns:p14="http://schemas.microsoft.com/office/powerpoint/2010/main" val="3461896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282450-20A5-014B-B29B-8BC0956A4199}" type="datetimeFigureOut">
              <a:rPr lang="en-US" smtClean="0"/>
              <a:t>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D4FAB-06B9-FF46-BF06-D6B44D224925}" type="slidenum">
              <a:rPr lang="en-US" smtClean="0"/>
              <a:t>‹#›</a:t>
            </a:fld>
            <a:endParaRPr lang="en-US"/>
          </a:p>
        </p:txBody>
      </p:sp>
    </p:spTree>
    <p:extLst>
      <p:ext uri="{BB962C8B-B14F-4D97-AF65-F5344CB8AC3E}">
        <p14:creationId xmlns:p14="http://schemas.microsoft.com/office/powerpoint/2010/main" val="3467475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282450-20A5-014B-B29B-8BC0956A4199}" type="datetimeFigureOut">
              <a:rPr lang="en-US" smtClean="0"/>
              <a:t>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D4FAB-06B9-FF46-BF06-D6B44D224925}" type="slidenum">
              <a:rPr lang="en-US" smtClean="0"/>
              <a:t>‹#›</a:t>
            </a:fld>
            <a:endParaRPr lang="en-US"/>
          </a:p>
        </p:txBody>
      </p:sp>
    </p:spTree>
    <p:extLst>
      <p:ext uri="{BB962C8B-B14F-4D97-AF65-F5344CB8AC3E}">
        <p14:creationId xmlns:p14="http://schemas.microsoft.com/office/powerpoint/2010/main" val="300307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282450-20A5-014B-B29B-8BC0956A4199}" type="datetimeFigureOut">
              <a:rPr lang="en-US" smtClean="0"/>
              <a:t>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D4FAB-06B9-FF46-BF06-D6B44D224925}" type="slidenum">
              <a:rPr lang="en-US" smtClean="0"/>
              <a:t>‹#›</a:t>
            </a:fld>
            <a:endParaRPr lang="en-US"/>
          </a:p>
        </p:txBody>
      </p:sp>
    </p:spTree>
    <p:extLst>
      <p:ext uri="{BB962C8B-B14F-4D97-AF65-F5344CB8AC3E}">
        <p14:creationId xmlns:p14="http://schemas.microsoft.com/office/powerpoint/2010/main" val="3601207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282450-20A5-014B-B29B-8BC0956A4199}" type="datetimeFigureOut">
              <a:rPr lang="en-US" smtClean="0"/>
              <a:t>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D4FAB-06B9-FF46-BF06-D6B44D224925}" type="slidenum">
              <a:rPr lang="en-US" smtClean="0"/>
              <a:t>‹#›</a:t>
            </a:fld>
            <a:endParaRPr lang="en-US"/>
          </a:p>
        </p:txBody>
      </p:sp>
    </p:spTree>
    <p:extLst>
      <p:ext uri="{BB962C8B-B14F-4D97-AF65-F5344CB8AC3E}">
        <p14:creationId xmlns:p14="http://schemas.microsoft.com/office/powerpoint/2010/main" val="2513240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282450-20A5-014B-B29B-8BC0956A4199}" type="datetimeFigureOut">
              <a:rPr lang="en-US" smtClean="0"/>
              <a:t>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0D4FAB-06B9-FF46-BF06-D6B44D224925}" type="slidenum">
              <a:rPr lang="en-US" smtClean="0"/>
              <a:t>‹#›</a:t>
            </a:fld>
            <a:endParaRPr lang="en-US"/>
          </a:p>
        </p:txBody>
      </p:sp>
    </p:spTree>
    <p:extLst>
      <p:ext uri="{BB962C8B-B14F-4D97-AF65-F5344CB8AC3E}">
        <p14:creationId xmlns:p14="http://schemas.microsoft.com/office/powerpoint/2010/main" val="183753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282450-20A5-014B-B29B-8BC0956A4199}" type="datetimeFigureOut">
              <a:rPr lang="en-US" smtClean="0"/>
              <a:t>3/1/15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D4FAB-06B9-FF46-BF06-D6B44D224925}" type="slidenum">
              <a:rPr lang="en-US" smtClean="0"/>
              <a:t>‹#›</a:t>
            </a:fld>
            <a:endParaRPr lang="en-US"/>
          </a:p>
        </p:txBody>
      </p:sp>
    </p:spTree>
    <p:extLst>
      <p:ext uri="{BB962C8B-B14F-4D97-AF65-F5344CB8AC3E}">
        <p14:creationId xmlns:p14="http://schemas.microsoft.com/office/powerpoint/2010/main" val="4173242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282450-20A5-014B-B29B-8BC0956A4199}" type="datetimeFigureOut">
              <a:rPr lang="en-US" smtClean="0"/>
              <a:t>3/1/15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0D4FAB-06B9-FF46-BF06-D6B44D224925}" type="slidenum">
              <a:rPr lang="en-US" smtClean="0"/>
              <a:t>‹#›</a:t>
            </a:fld>
            <a:endParaRPr lang="en-US"/>
          </a:p>
        </p:txBody>
      </p:sp>
    </p:spTree>
    <p:extLst>
      <p:ext uri="{BB962C8B-B14F-4D97-AF65-F5344CB8AC3E}">
        <p14:creationId xmlns:p14="http://schemas.microsoft.com/office/powerpoint/2010/main" val="1358357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282450-20A5-014B-B29B-8BC0956A4199}" type="datetimeFigureOut">
              <a:rPr lang="en-US" smtClean="0"/>
              <a:t>3/1/15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0D4FAB-06B9-FF46-BF06-D6B44D224925}" type="slidenum">
              <a:rPr lang="en-US" smtClean="0"/>
              <a:t>‹#›</a:t>
            </a:fld>
            <a:endParaRPr lang="en-US"/>
          </a:p>
        </p:txBody>
      </p:sp>
    </p:spTree>
    <p:extLst>
      <p:ext uri="{BB962C8B-B14F-4D97-AF65-F5344CB8AC3E}">
        <p14:creationId xmlns:p14="http://schemas.microsoft.com/office/powerpoint/2010/main" val="1688823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282450-20A5-014B-B29B-8BC0956A4199}" type="datetimeFigureOut">
              <a:rPr lang="en-US" smtClean="0"/>
              <a:t>3/1/15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0D4FAB-06B9-FF46-BF06-D6B44D224925}" type="slidenum">
              <a:rPr lang="en-US" smtClean="0"/>
              <a:t>‹#›</a:t>
            </a:fld>
            <a:endParaRPr lang="en-US"/>
          </a:p>
        </p:txBody>
      </p:sp>
    </p:spTree>
    <p:extLst>
      <p:ext uri="{BB962C8B-B14F-4D97-AF65-F5344CB8AC3E}">
        <p14:creationId xmlns:p14="http://schemas.microsoft.com/office/powerpoint/2010/main" val="245486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282450-20A5-014B-B29B-8BC0956A4199}" type="datetimeFigureOut">
              <a:rPr lang="en-US" smtClean="0"/>
              <a:t>3/1/15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D4FAB-06B9-FF46-BF06-D6B44D224925}" type="slidenum">
              <a:rPr lang="en-US" smtClean="0"/>
              <a:t>‹#›</a:t>
            </a:fld>
            <a:endParaRPr lang="en-US"/>
          </a:p>
        </p:txBody>
      </p:sp>
    </p:spTree>
    <p:extLst>
      <p:ext uri="{BB962C8B-B14F-4D97-AF65-F5344CB8AC3E}">
        <p14:creationId xmlns:p14="http://schemas.microsoft.com/office/powerpoint/2010/main" val="424981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282450-20A5-014B-B29B-8BC0956A4199}" type="datetimeFigureOut">
              <a:rPr lang="en-US" smtClean="0"/>
              <a:t>3/1/15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0D4FAB-06B9-FF46-BF06-D6B44D224925}" type="slidenum">
              <a:rPr lang="en-US" smtClean="0"/>
              <a:t>‹#›</a:t>
            </a:fld>
            <a:endParaRPr lang="en-US"/>
          </a:p>
        </p:txBody>
      </p:sp>
    </p:spTree>
    <p:extLst>
      <p:ext uri="{BB962C8B-B14F-4D97-AF65-F5344CB8AC3E}">
        <p14:creationId xmlns:p14="http://schemas.microsoft.com/office/powerpoint/2010/main" val="12897061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282450-20A5-014B-B29B-8BC0956A4199}" type="datetimeFigureOut">
              <a:rPr lang="en-US" smtClean="0"/>
              <a:t>3/1/15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0D4FAB-06B9-FF46-BF06-D6B44D224925}" type="slidenum">
              <a:rPr lang="en-US" smtClean="0"/>
              <a:t>‹#›</a:t>
            </a:fld>
            <a:endParaRPr lang="en-US"/>
          </a:p>
        </p:txBody>
      </p:sp>
    </p:spTree>
    <p:extLst>
      <p:ext uri="{BB962C8B-B14F-4D97-AF65-F5344CB8AC3E}">
        <p14:creationId xmlns:p14="http://schemas.microsoft.com/office/powerpoint/2010/main" val="3666817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chart" Target="../charts/char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311060" y="307869"/>
            <a:ext cx="8781012" cy="6088660"/>
            <a:chOff x="311060" y="307869"/>
            <a:chExt cx="8781012" cy="6088660"/>
          </a:xfrm>
        </p:grpSpPr>
        <p:pic>
          <p:nvPicPr>
            <p:cNvPr id="4" name="Picture 3"/>
            <p:cNvPicPr>
              <a:picLocks noChangeAspect="1"/>
            </p:cNvPicPr>
            <p:nvPr/>
          </p:nvPicPr>
          <p:blipFill>
            <a:blip r:embed="rId2"/>
            <a:stretch>
              <a:fillRect/>
            </a:stretch>
          </p:blipFill>
          <p:spPr>
            <a:xfrm>
              <a:off x="311060" y="3482853"/>
              <a:ext cx="8781012" cy="1360777"/>
            </a:xfrm>
            <a:prstGeom prst="rect">
              <a:avLst/>
            </a:prstGeom>
          </p:spPr>
        </p:pic>
        <p:grpSp>
          <p:nvGrpSpPr>
            <p:cNvPr id="5" name="Group 4"/>
            <p:cNvGrpSpPr/>
            <p:nvPr/>
          </p:nvGrpSpPr>
          <p:grpSpPr>
            <a:xfrm>
              <a:off x="638516" y="307869"/>
              <a:ext cx="5004223" cy="3089111"/>
              <a:chOff x="807156" y="273997"/>
              <a:chExt cx="8030634" cy="6062700"/>
            </a:xfrm>
          </p:grpSpPr>
          <p:grpSp>
            <p:nvGrpSpPr>
              <p:cNvPr id="6" name="Group 5"/>
              <p:cNvGrpSpPr/>
              <p:nvPr/>
            </p:nvGrpSpPr>
            <p:grpSpPr>
              <a:xfrm>
                <a:off x="807156" y="2552097"/>
                <a:ext cx="2590800" cy="3784600"/>
                <a:chOff x="3276600" y="1536700"/>
                <a:chExt cx="2590800" cy="3784600"/>
              </a:xfrm>
            </p:grpSpPr>
            <p:pic>
              <p:nvPicPr>
                <p:cNvPr id="19" name="Picture 18"/>
                <p:cNvPicPr>
                  <a:picLocks noChangeAspect="1"/>
                </p:cNvPicPr>
                <p:nvPr/>
              </p:nvPicPr>
              <p:blipFill>
                <a:blip r:embed="rId3"/>
                <a:stretch>
                  <a:fillRect/>
                </a:stretch>
              </p:blipFill>
              <p:spPr>
                <a:xfrm>
                  <a:off x="3276600" y="1536700"/>
                  <a:ext cx="2590800" cy="3784600"/>
                </a:xfrm>
                <a:prstGeom prst="rect">
                  <a:avLst/>
                </a:prstGeom>
              </p:spPr>
            </p:pic>
            <p:pic>
              <p:nvPicPr>
                <p:cNvPr id="20" name="Picture 19"/>
                <p:cNvPicPr>
                  <a:picLocks noChangeAspect="1"/>
                </p:cNvPicPr>
                <p:nvPr/>
              </p:nvPicPr>
              <p:blipFill rotWithShape="1">
                <a:blip r:embed="rId4"/>
                <a:srcRect l="15589" t="-2936" r="-1260" b="73884"/>
                <a:stretch/>
              </p:blipFill>
              <p:spPr>
                <a:xfrm rot="18647880" flipH="1">
                  <a:off x="3707267" y="1878273"/>
                  <a:ext cx="1512633" cy="841168"/>
                </a:xfrm>
                <a:prstGeom prst="rect">
                  <a:avLst/>
                </a:prstGeom>
              </p:spPr>
            </p:pic>
            <p:cxnSp>
              <p:nvCxnSpPr>
                <p:cNvPr id="21" name="Straight Connector 20"/>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7" name="Group 6"/>
              <p:cNvGrpSpPr/>
              <p:nvPr/>
            </p:nvGrpSpPr>
            <p:grpSpPr>
              <a:xfrm>
                <a:off x="3076222" y="1784731"/>
                <a:ext cx="2590800" cy="3784600"/>
                <a:chOff x="3276600" y="1536700"/>
                <a:chExt cx="2590800" cy="3784600"/>
              </a:xfrm>
            </p:grpSpPr>
            <p:pic>
              <p:nvPicPr>
                <p:cNvPr id="16" name="Picture 15"/>
                <p:cNvPicPr>
                  <a:picLocks noChangeAspect="1"/>
                </p:cNvPicPr>
                <p:nvPr/>
              </p:nvPicPr>
              <p:blipFill>
                <a:blip r:embed="rId3"/>
                <a:stretch>
                  <a:fillRect/>
                </a:stretch>
              </p:blipFill>
              <p:spPr>
                <a:xfrm>
                  <a:off x="3276600" y="1536700"/>
                  <a:ext cx="2590800" cy="3784600"/>
                </a:xfrm>
                <a:prstGeom prst="rect">
                  <a:avLst/>
                </a:prstGeom>
              </p:spPr>
            </p:pic>
            <p:pic>
              <p:nvPicPr>
                <p:cNvPr id="17" name="Picture 16"/>
                <p:cNvPicPr>
                  <a:picLocks noChangeAspect="1"/>
                </p:cNvPicPr>
                <p:nvPr/>
              </p:nvPicPr>
              <p:blipFill rotWithShape="1">
                <a:blip r:embed="rId4"/>
                <a:srcRect l="15589" t="-2936" r="-1260" b="73884"/>
                <a:stretch/>
              </p:blipFill>
              <p:spPr>
                <a:xfrm rot="18647880" flipH="1">
                  <a:off x="3707267" y="1878273"/>
                  <a:ext cx="1512633" cy="841168"/>
                </a:xfrm>
                <a:prstGeom prst="rect">
                  <a:avLst/>
                </a:prstGeom>
              </p:spPr>
            </p:pic>
            <p:cxnSp>
              <p:nvCxnSpPr>
                <p:cNvPr id="18" name="Straight Connector 17"/>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8" name="Group 7"/>
              <p:cNvGrpSpPr/>
              <p:nvPr/>
            </p:nvGrpSpPr>
            <p:grpSpPr>
              <a:xfrm>
                <a:off x="5342466" y="1007776"/>
                <a:ext cx="2590800" cy="3784600"/>
                <a:chOff x="3276600" y="1536700"/>
                <a:chExt cx="2590800" cy="3784600"/>
              </a:xfrm>
            </p:grpSpPr>
            <p:pic>
              <p:nvPicPr>
                <p:cNvPr id="13" name="Picture 12"/>
                <p:cNvPicPr>
                  <a:picLocks noChangeAspect="1"/>
                </p:cNvPicPr>
                <p:nvPr/>
              </p:nvPicPr>
              <p:blipFill>
                <a:blip r:embed="rId3"/>
                <a:stretch>
                  <a:fillRect/>
                </a:stretch>
              </p:blipFill>
              <p:spPr>
                <a:xfrm>
                  <a:off x="3276600" y="1536700"/>
                  <a:ext cx="2590800" cy="3784600"/>
                </a:xfrm>
                <a:prstGeom prst="rect">
                  <a:avLst/>
                </a:prstGeom>
              </p:spPr>
            </p:pic>
            <p:pic>
              <p:nvPicPr>
                <p:cNvPr id="14" name="Picture 13"/>
                <p:cNvPicPr>
                  <a:picLocks noChangeAspect="1"/>
                </p:cNvPicPr>
                <p:nvPr/>
              </p:nvPicPr>
              <p:blipFill rotWithShape="1">
                <a:blip r:embed="rId4"/>
                <a:srcRect l="15589" t="-2936" r="-1260" b="73884"/>
                <a:stretch/>
              </p:blipFill>
              <p:spPr>
                <a:xfrm rot="18647880" flipH="1">
                  <a:off x="3707267" y="1878273"/>
                  <a:ext cx="1512633" cy="841168"/>
                </a:xfrm>
                <a:prstGeom prst="rect">
                  <a:avLst/>
                </a:prstGeom>
              </p:spPr>
            </p:pic>
            <p:cxnSp>
              <p:nvCxnSpPr>
                <p:cNvPr id="15" name="Straight Connector 14"/>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9" name="Elbow Connector 8"/>
              <p:cNvCxnSpPr/>
              <p:nvPr/>
            </p:nvCxnSpPr>
            <p:spPr>
              <a:xfrm flipV="1">
                <a:off x="1072444" y="5569331"/>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0" name="Elbow Connector 9"/>
              <p:cNvCxnSpPr/>
              <p:nvPr/>
            </p:nvCxnSpPr>
            <p:spPr>
              <a:xfrm flipV="1">
                <a:off x="3524675" y="4801965"/>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1" name="Elbow Connector 10"/>
              <p:cNvCxnSpPr/>
              <p:nvPr/>
            </p:nvCxnSpPr>
            <p:spPr>
              <a:xfrm flipV="1">
                <a:off x="5846234" y="4039121"/>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12" name="5-Point Star 11"/>
              <p:cNvSpPr/>
              <p:nvPr/>
            </p:nvSpPr>
            <p:spPr>
              <a:xfrm>
                <a:off x="7933266" y="273997"/>
                <a:ext cx="904524" cy="883113"/>
              </a:xfrm>
              <a:prstGeom prst="star5">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3" name="TextBox 22"/>
            <p:cNvSpPr txBox="1"/>
            <p:nvPr/>
          </p:nvSpPr>
          <p:spPr>
            <a:xfrm>
              <a:off x="2837658" y="5017569"/>
              <a:ext cx="3543153" cy="646331"/>
            </a:xfrm>
            <a:prstGeom prst="rect">
              <a:avLst/>
            </a:prstGeom>
            <a:noFill/>
          </p:spPr>
          <p:txBody>
            <a:bodyPr wrap="square" rtlCol="0">
              <a:spAutoFit/>
            </a:bodyPr>
            <a:lstStyle/>
            <a:p>
              <a:r>
                <a:rPr lang="en-US" sz="3600" dirty="0" smtClean="0">
                  <a:latin typeface="Arial Black"/>
                  <a:cs typeface="Arial Black"/>
                </a:rPr>
                <a:t>WORKSHOPS</a:t>
              </a:r>
              <a:endParaRPr lang="en-US" sz="3600" dirty="0">
                <a:latin typeface="Arial Black"/>
                <a:cs typeface="Arial Black"/>
              </a:endParaRPr>
            </a:p>
          </p:txBody>
        </p:sp>
        <p:sp>
          <p:nvSpPr>
            <p:cNvPr id="25" name="TextBox 24"/>
            <p:cNvSpPr txBox="1"/>
            <p:nvPr/>
          </p:nvSpPr>
          <p:spPr>
            <a:xfrm>
              <a:off x="2667991" y="5934864"/>
              <a:ext cx="3871072" cy="461665"/>
            </a:xfrm>
            <a:prstGeom prst="rect">
              <a:avLst/>
            </a:prstGeom>
            <a:noFill/>
          </p:spPr>
          <p:txBody>
            <a:bodyPr wrap="none" rtlCol="0">
              <a:spAutoFit/>
            </a:bodyPr>
            <a:lstStyle/>
            <a:p>
              <a:r>
                <a:rPr lang="en-US" sz="2400" dirty="0" smtClean="0">
                  <a:latin typeface="Arial Black"/>
                  <a:cs typeface="Arial Black"/>
                </a:rPr>
                <a:t>With Dr. Nancy Wayne</a:t>
              </a:r>
              <a:endParaRPr lang="en-US" sz="2400" dirty="0">
                <a:latin typeface="Arial Black"/>
                <a:cs typeface="Arial Black"/>
              </a:endParaRPr>
            </a:p>
          </p:txBody>
        </p:sp>
      </p:grpSp>
    </p:spTree>
    <p:extLst>
      <p:ext uri="{BB962C8B-B14F-4D97-AF65-F5344CB8AC3E}">
        <p14:creationId xmlns:p14="http://schemas.microsoft.com/office/powerpoint/2010/main" val="1300559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7357" y="347262"/>
            <a:ext cx="8784900" cy="954107"/>
          </a:xfrm>
          <a:prstGeom prst="rect">
            <a:avLst/>
          </a:prstGeom>
          <a:noFill/>
        </p:spPr>
        <p:txBody>
          <a:bodyPr wrap="square" rtlCol="0">
            <a:spAutoFit/>
          </a:bodyPr>
          <a:lstStyle/>
          <a:p>
            <a:pPr algn="ctr"/>
            <a:r>
              <a:rPr lang="en-US" sz="2800" b="1" cap="all" dirty="0" smtClean="0"/>
              <a:t>Females </a:t>
            </a:r>
            <a:r>
              <a:rPr lang="en-US" sz="2800" b="1" u="sng" cap="all" dirty="0" smtClean="0"/>
              <a:t>under</a:t>
            </a:r>
            <a:r>
              <a:rPr lang="en-US" sz="2800" b="1" cap="all" dirty="0" smtClean="0"/>
              <a:t>estimate and males </a:t>
            </a:r>
            <a:r>
              <a:rPr lang="en-US" sz="2800" b="1" u="sng" cap="all" dirty="0" smtClean="0"/>
              <a:t>over</a:t>
            </a:r>
            <a:r>
              <a:rPr lang="en-US" sz="2800" b="1" cap="all" dirty="0" smtClean="0"/>
              <a:t>estimate math test scores</a:t>
            </a:r>
            <a:endParaRPr lang="en-US" sz="2800" cap="all" dirty="0" smtClean="0"/>
          </a:p>
        </p:txBody>
      </p:sp>
      <p:sp>
        <p:nvSpPr>
          <p:cNvPr id="5" name="TextBox 4"/>
          <p:cNvSpPr txBox="1"/>
          <p:nvPr/>
        </p:nvSpPr>
        <p:spPr>
          <a:xfrm>
            <a:off x="187357" y="1505271"/>
            <a:ext cx="8784899" cy="5262979"/>
          </a:xfrm>
          <a:prstGeom prst="rect">
            <a:avLst/>
          </a:prstGeom>
          <a:noFill/>
        </p:spPr>
        <p:txBody>
          <a:bodyPr wrap="square" rtlCol="0">
            <a:spAutoFit/>
          </a:bodyPr>
          <a:lstStyle/>
          <a:p>
            <a:r>
              <a:rPr lang="en-US" sz="2400" dirty="0" smtClean="0"/>
              <a:t>Part of a larger problem known as </a:t>
            </a:r>
            <a:r>
              <a:rPr lang="en-US" sz="2400" b="1" dirty="0" smtClean="0"/>
              <a:t>STEREOTYPE THREAT</a:t>
            </a:r>
          </a:p>
          <a:p>
            <a:endParaRPr lang="en-US" sz="2400" dirty="0"/>
          </a:p>
          <a:p>
            <a:pPr algn="just"/>
            <a:r>
              <a:rPr lang="en-US" sz="2400" u="sng" dirty="0" smtClean="0"/>
              <a:t>Definition</a:t>
            </a:r>
            <a:r>
              <a:rPr lang="en-US" sz="2400" dirty="0" smtClean="0"/>
              <a:t>: Fear </a:t>
            </a:r>
            <a:r>
              <a:rPr lang="en-US" sz="2400" dirty="0"/>
              <a:t>that an individual‘s performance will justify a negative stereotype of whatever group </a:t>
            </a:r>
            <a:r>
              <a:rPr lang="en-US" sz="2400" dirty="0" smtClean="0"/>
              <a:t>with which </a:t>
            </a:r>
            <a:r>
              <a:rPr lang="en-US" sz="2400" dirty="0"/>
              <a:t>the individual </a:t>
            </a:r>
            <a:r>
              <a:rPr lang="en-US" sz="2400" dirty="0" smtClean="0"/>
              <a:t>identifies. This fear </a:t>
            </a:r>
            <a:r>
              <a:rPr lang="en-US" sz="2400" dirty="0"/>
              <a:t>affects performance in a </a:t>
            </a:r>
            <a:r>
              <a:rPr lang="en-US" sz="2400" dirty="0" smtClean="0"/>
              <a:t>direction </a:t>
            </a:r>
            <a:r>
              <a:rPr lang="en-US" sz="2400" dirty="0"/>
              <a:t>that  </a:t>
            </a:r>
            <a:r>
              <a:rPr lang="en-US" sz="2400" dirty="0" smtClean="0"/>
              <a:t>supports</a:t>
            </a:r>
            <a:r>
              <a:rPr lang="en-US" sz="2400" dirty="0"/>
              <a:t>‘ the </a:t>
            </a:r>
            <a:r>
              <a:rPr lang="en-US" sz="2400" dirty="0" smtClean="0"/>
              <a:t>stereotype. </a:t>
            </a:r>
          </a:p>
          <a:p>
            <a:endParaRPr lang="en-US" sz="2400" dirty="0"/>
          </a:p>
          <a:p>
            <a:pPr algn="just"/>
            <a:r>
              <a:rPr lang="en-US" sz="2400" u="sng" dirty="0" smtClean="0"/>
              <a:t>Stereotype</a:t>
            </a:r>
            <a:r>
              <a:rPr lang="en-US" sz="2400" dirty="0" smtClean="0"/>
              <a:t>: Girls/women are bad at math; therefore, they will do poorly at math because they believe the stereotype. </a:t>
            </a:r>
          </a:p>
          <a:p>
            <a:pPr algn="r"/>
            <a:r>
              <a:rPr lang="en-US" sz="1600" dirty="0" smtClean="0"/>
              <a:t>Spencer, Steele, Quinn (1999) Stereotype threat and women’s math performance. </a:t>
            </a:r>
            <a:r>
              <a:rPr lang="pl-PL" sz="1600" dirty="0" smtClean="0"/>
              <a:t>. </a:t>
            </a:r>
            <a:r>
              <a:rPr lang="pl-PL" sz="1600" dirty="0" err="1" smtClean="0"/>
              <a:t>Exp</a:t>
            </a:r>
            <a:r>
              <a:rPr lang="pl-PL" sz="1600" dirty="0" smtClean="0"/>
              <a:t> </a:t>
            </a:r>
            <a:r>
              <a:rPr lang="pl-PL" sz="1600" dirty="0" err="1" smtClean="0"/>
              <a:t>Soc</a:t>
            </a:r>
            <a:r>
              <a:rPr lang="pl-PL" sz="1600" dirty="0" smtClean="0"/>
              <a:t> Psychol.</a:t>
            </a:r>
            <a:endParaRPr lang="en-US" sz="1600" dirty="0" smtClean="0"/>
          </a:p>
          <a:p>
            <a:endParaRPr lang="en-US" sz="2400" dirty="0"/>
          </a:p>
          <a:p>
            <a:pPr algn="just"/>
            <a:r>
              <a:rPr lang="en-US" sz="2400" dirty="0" smtClean="0"/>
              <a:t>Stereotype threat can be eliminated by creating an </a:t>
            </a:r>
            <a:r>
              <a:rPr lang="en-US" sz="2400" b="1" dirty="0" smtClean="0"/>
              <a:t>IDENTITY SAFE ENVIRONMENT.</a:t>
            </a:r>
          </a:p>
          <a:p>
            <a:pPr algn="r"/>
            <a:r>
              <a:rPr lang="en-US" sz="1600" dirty="0"/>
              <a:t>Davies PG, Spencer SJ, Steele </a:t>
            </a:r>
            <a:r>
              <a:rPr lang="en-US" sz="1600" dirty="0" smtClean="0"/>
              <a:t>CM (2005) </a:t>
            </a:r>
            <a:r>
              <a:rPr lang="en-US" sz="1600" dirty="0"/>
              <a:t>Clearing the air: Identity safety moderates the effects of stereotype threat on women‘s leadership aspirations. </a:t>
            </a:r>
            <a:r>
              <a:rPr lang="en-US" sz="1600" dirty="0" smtClean="0"/>
              <a:t>J </a:t>
            </a:r>
            <a:r>
              <a:rPr lang="en-US" sz="1600" dirty="0" err="1" smtClean="0"/>
              <a:t>Pers</a:t>
            </a:r>
            <a:r>
              <a:rPr lang="en-US" sz="1600" dirty="0" smtClean="0"/>
              <a:t> </a:t>
            </a:r>
            <a:r>
              <a:rPr lang="en-US" sz="1600" dirty="0" err="1" smtClean="0"/>
              <a:t>Soc</a:t>
            </a:r>
            <a:r>
              <a:rPr lang="en-US" sz="1600" dirty="0" smtClean="0"/>
              <a:t> </a:t>
            </a:r>
            <a:r>
              <a:rPr lang="en-US" sz="1600" dirty="0" err="1" smtClean="0"/>
              <a:t>Psychol</a:t>
            </a:r>
            <a:endParaRPr lang="en-US" sz="1600" dirty="0"/>
          </a:p>
        </p:txBody>
      </p:sp>
    </p:spTree>
    <p:extLst>
      <p:ext uri="{BB962C8B-B14F-4D97-AF65-F5344CB8AC3E}">
        <p14:creationId xmlns:p14="http://schemas.microsoft.com/office/powerpoint/2010/main" val="3586332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6186" y="410833"/>
            <a:ext cx="8687982" cy="3447097"/>
          </a:xfrm>
          <a:prstGeom prst="rect">
            <a:avLst/>
          </a:prstGeom>
        </p:spPr>
        <p:txBody>
          <a:bodyPr wrap="square">
            <a:spAutoFit/>
          </a:bodyPr>
          <a:lstStyle/>
          <a:p>
            <a:pPr algn="ctr"/>
            <a:r>
              <a:rPr lang="en-US" sz="3600" b="1" i="1" dirty="0">
                <a:solidFill>
                  <a:srgbClr val="0000FF"/>
                </a:solidFill>
              </a:rPr>
              <a:t>Competent women’s lack of confidence </a:t>
            </a:r>
            <a:r>
              <a:rPr lang="en-US" sz="3600" b="1" i="1" dirty="0" smtClean="0">
                <a:solidFill>
                  <a:srgbClr val="0000FF"/>
                </a:solidFill>
              </a:rPr>
              <a:t>causes </a:t>
            </a:r>
            <a:r>
              <a:rPr lang="en-US" sz="3600" b="1" i="1" dirty="0">
                <a:solidFill>
                  <a:srgbClr val="0000FF"/>
                </a:solidFill>
              </a:rPr>
              <a:t>them to leave STEM fields</a:t>
            </a:r>
          </a:p>
          <a:p>
            <a:pPr algn="ctr"/>
            <a:endParaRPr lang="en-US" dirty="0" smtClean="0"/>
          </a:p>
          <a:p>
            <a:pPr algn="ctr"/>
            <a:r>
              <a:rPr lang="en-US" sz="3200" dirty="0"/>
              <a:t>Confidence is often more important than competence in getting ahead in the workplace. </a:t>
            </a:r>
          </a:p>
          <a:p>
            <a:pPr marL="400050" lvl="1" indent="0" algn="ctr">
              <a:buNone/>
            </a:pPr>
            <a:r>
              <a:rPr lang="en-US" sz="3200" dirty="0"/>
              <a:t>[</a:t>
            </a:r>
            <a:r>
              <a:rPr lang="en-US" sz="3200" i="1" dirty="0"/>
              <a:t>caveat:</a:t>
            </a:r>
            <a:r>
              <a:rPr lang="en-US" sz="3200" dirty="0"/>
              <a:t> confidence in men is considered an attractive trait; less so in women]</a:t>
            </a:r>
          </a:p>
        </p:txBody>
      </p:sp>
      <p:grpSp>
        <p:nvGrpSpPr>
          <p:cNvPr id="3" name="Group 2"/>
          <p:cNvGrpSpPr/>
          <p:nvPr/>
        </p:nvGrpSpPr>
        <p:grpSpPr>
          <a:xfrm>
            <a:off x="5691571" y="4380508"/>
            <a:ext cx="3193829" cy="2224869"/>
            <a:chOff x="807156" y="273997"/>
            <a:chExt cx="8030634" cy="6062700"/>
          </a:xfrm>
        </p:grpSpPr>
        <p:grpSp>
          <p:nvGrpSpPr>
            <p:cNvPr id="4" name="Group 3"/>
            <p:cNvGrpSpPr/>
            <p:nvPr/>
          </p:nvGrpSpPr>
          <p:grpSpPr>
            <a:xfrm>
              <a:off x="807156" y="2552097"/>
              <a:ext cx="2590800" cy="3784600"/>
              <a:chOff x="3276600" y="1536700"/>
              <a:chExt cx="2590800" cy="3784600"/>
            </a:xfrm>
          </p:grpSpPr>
          <p:pic>
            <p:nvPicPr>
              <p:cNvPr id="18" name="Picture 17"/>
              <p:cNvPicPr>
                <a:picLocks noChangeAspect="1"/>
              </p:cNvPicPr>
              <p:nvPr/>
            </p:nvPicPr>
            <p:blipFill>
              <a:blip r:embed="rId2"/>
              <a:stretch>
                <a:fillRect/>
              </a:stretch>
            </p:blipFill>
            <p:spPr>
              <a:xfrm>
                <a:off x="3276600" y="1536700"/>
                <a:ext cx="2590800" cy="3784600"/>
              </a:xfrm>
              <a:prstGeom prst="rect">
                <a:avLst/>
              </a:prstGeom>
            </p:spPr>
          </p:pic>
          <p:pic>
            <p:nvPicPr>
              <p:cNvPr id="19" name="Picture 18"/>
              <p:cNvPicPr>
                <a:picLocks noChangeAspect="1"/>
              </p:cNvPicPr>
              <p:nvPr/>
            </p:nvPicPr>
            <p:blipFill rotWithShape="1">
              <a:blip r:embed="rId3"/>
              <a:srcRect l="15589" t="-2936" r="-1260" b="73884"/>
              <a:stretch/>
            </p:blipFill>
            <p:spPr>
              <a:xfrm rot="18647880" flipH="1">
                <a:off x="3707267" y="1878273"/>
                <a:ext cx="1512633" cy="841168"/>
              </a:xfrm>
              <a:prstGeom prst="rect">
                <a:avLst/>
              </a:prstGeom>
            </p:spPr>
          </p:pic>
          <p:cxnSp>
            <p:nvCxnSpPr>
              <p:cNvPr id="20" name="Straight Connector 19"/>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6" name="Group 5"/>
            <p:cNvGrpSpPr/>
            <p:nvPr/>
          </p:nvGrpSpPr>
          <p:grpSpPr>
            <a:xfrm>
              <a:off x="3076222" y="1784731"/>
              <a:ext cx="2590800" cy="3784600"/>
              <a:chOff x="3276600" y="1536700"/>
              <a:chExt cx="2590800" cy="3784600"/>
            </a:xfrm>
          </p:grpSpPr>
          <p:pic>
            <p:nvPicPr>
              <p:cNvPr id="15" name="Picture 14"/>
              <p:cNvPicPr>
                <a:picLocks noChangeAspect="1"/>
              </p:cNvPicPr>
              <p:nvPr/>
            </p:nvPicPr>
            <p:blipFill>
              <a:blip r:embed="rId2"/>
              <a:stretch>
                <a:fillRect/>
              </a:stretch>
            </p:blipFill>
            <p:spPr>
              <a:xfrm>
                <a:off x="3276600" y="1536700"/>
                <a:ext cx="2590800" cy="3784600"/>
              </a:xfrm>
              <a:prstGeom prst="rect">
                <a:avLst/>
              </a:prstGeom>
            </p:spPr>
          </p:pic>
          <p:pic>
            <p:nvPicPr>
              <p:cNvPr id="16" name="Picture 15"/>
              <p:cNvPicPr>
                <a:picLocks noChangeAspect="1"/>
              </p:cNvPicPr>
              <p:nvPr/>
            </p:nvPicPr>
            <p:blipFill rotWithShape="1">
              <a:blip r:embed="rId3"/>
              <a:srcRect l="15589" t="-2936" r="-1260" b="73884"/>
              <a:stretch/>
            </p:blipFill>
            <p:spPr>
              <a:xfrm rot="18647880" flipH="1">
                <a:off x="3707267" y="1878273"/>
                <a:ext cx="1512633" cy="841168"/>
              </a:xfrm>
              <a:prstGeom prst="rect">
                <a:avLst/>
              </a:prstGeom>
            </p:spPr>
          </p:pic>
          <p:cxnSp>
            <p:nvCxnSpPr>
              <p:cNvPr id="17" name="Straight Connector 16"/>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7" name="Group 6"/>
            <p:cNvGrpSpPr/>
            <p:nvPr/>
          </p:nvGrpSpPr>
          <p:grpSpPr>
            <a:xfrm>
              <a:off x="5342466" y="1007776"/>
              <a:ext cx="2590800" cy="3784600"/>
              <a:chOff x="3276600" y="1536700"/>
              <a:chExt cx="2590800" cy="3784600"/>
            </a:xfrm>
          </p:grpSpPr>
          <p:pic>
            <p:nvPicPr>
              <p:cNvPr id="12" name="Picture 11"/>
              <p:cNvPicPr>
                <a:picLocks noChangeAspect="1"/>
              </p:cNvPicPr>
              <p:nvPr/>
            </p:nvPicPr>
            <p:blipFill>
              <a:blip r:embed="rId2"/>
              <a:stretch>
                <a:fillRect/>
              </a:stretch>
            </p:blipFill>
            <p:spPr>
              <a:xfrm>
                <a:off x="3276600" y="1536700"/>
                <a:ext cx="2590800" cy="3784600"/>
              </a:xfrm>
              <a:prstGeom prst="rect">
                <a:avLst/>
              </a:prstGeom>
            </p:spPr>
          </p:pic>
          <p:pic>
            <p:nvPicPr>
              <p:cNvPr id="13" name="Picture 12"/>
              <p:cNvPicPr>
                <a:picLocks noChangeAspect="1"/>
              </p:cNvPicPr>
              <p:nvPr/>
            </p:nvPicPr>
            <p:blipFill rotWithShape="1">
              <a:blip r:embed="rId3"/>
              <a:srcRect l="15589" t="-2936" r="-1260" b="73884"/>
              <a:stretch/>
            </p:blipFill>
            <p:spPr>
              <a:xfrm rot="18647880" flipH="1">
                <a:off x="3707267" y="1878273"/>
                <a:ext cx="1512633" cy="841168"/>
              </a:xfrm>
              <a:prstGeom prst="rect">
                <a:avLst/>
              </a:prstGeom>
            </p:spPr>
          </p:pic>
          <p:cxnSp>
            <p:nvCxnSpPr>
              <p:cNvPr id="14" name="Straight Connector 13"/>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8" name="Elbow Connector 7"/>
            <p:cNvCxnSpPr/>
            <p:nvPr/>
          </p:nvCxnSpPr>
          <p:spPr>
            <a:xfrm flipV="1">
              <a:off x="1072444" y="5569331"/>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9" name="Elbow Connector 8"/>
            <p:cNvCxnSpPr/>
            <p:nvPr/>
          </p:nvCxnSpPr>
          <p:spPr>
            <a:xfrm flipV="1">
              <a:off x="3524675" y="4801965"/>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0" name="Elbow Connector 9"/>
            <p:cNvCxnSpPr/>
            <p:nvPr/>
          </p:nvCxnSpPr>
          <p:spPr>
            <a:xfrm flipV="1">
              <a:off x="5846234" y="4039121"/>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11" name="5-Point Star 10"/>
            <p:cNvSpPr/>
            <p:nvPr/>
          </p:nvSpPr>
          <p:spPr>
            <a:xfrm>
              <a:off x="7933266" y="273997"/>
              <a:ext cx="904524" cy="883113"/>
            </a:xfrm>
            <a:prstGeom prst="star5">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3833502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17643"/>
            <a:ext cx="8229599" cy="1384995"/>
          </a:xfrm>
          <a:prstGeom prst="rect">
            <a:avLst/>
          </a:prstGeom>
          <a:noFill/>
        </p:spPr>
        <p:txBody>
          <a:bodyPr wrap="square" rtlCol="0">
            <a:spAutoFit/>
          </a:bodyPr>
          <a:lstStyle/>
          <a:p>
            <a:pPr algn="ctr"/>
            <a:r>
              <a:rPr lang="en-US" sz="2800" b="1" cap="all" dirty="0" smtClean="0"/>
              <a:t>Lack of confidence leads COMPETENT women to leave engineering</a:t>
            </a:r>
            <a:endParaRPr lang="en-US" sz="2800" cap="all" dirty="0"/>
          </a:p>
          <a:p>
            <a:endParaRPr lang="en-US" sz="2800" dirty="0"/>
          </a:p>
        </p:txBody>
      </p:sp>
      <p:sp>
        <p:nvSpPr>
          <p:cNvPr id="11" name="Rectangle 10"/>
          <p:cNvSpPr/>
          <p:nvPr/>
        </p:nvSpPr>
        <p:spPr>
          <a:xfrm>
            <a:off x="6922910" y="6264225"/>
            <a:ext cx="2032713" cy="523220"/>
          </a:xfrm>
          <a:prstGeom prst="rect">
            <a:avLst/>
          </a:prstGeom>
        </p:spPr>
        <p:txBody>
          <a:bodyPr wrap="square">
            <a:spAutoFit/>
          </a:bodyPr>
          <a:lstStyle/>
          <a:p>
            <a:r>
              <a:rPr lang="en-US" sz="1400" dirty="0" err="1" smtClean="0"/>
              <a:t>Cech</a:t>
            </a:r>
            <a:r>
              <a:rPr lang="en-US" sz="1400" dirty="0" smtClean="0"/>
              <a:t> et al., American Sociological Review, 2011</a:t>
            </a:r>
            <a:endParaRPr lang="en-US" sz="1400" dirty="0"/>
          </a:p>
        </p:txBody>
      </p:sp>
      <p:grpSp>
        <p:nvGrpSpPr>
          <p:cNvPr id="2" name="Group 1"/>
          <p:cNvGrpSpPr/>
          <p:nvPr/>
        </p:nvGrpSpPr>
        <p:grpSpPr>
          <a:xfrm>
            <a:off x="683301" y="1586119"/>
            <a:ext cx="7772400" cy="4965700"/>
            <a:chOff x="683301" y="1586119"/>
            <a:chExt cx="7772400" cy="4965700"/>
          </a:xfrm>
        </p:grpSpPr>
        <p:sp>
          <p:nvSpPr>
            <p:cNvPr id="6" name="TextBox 5"/>
            <p:cNvSpPr txBox="1"/>
            <p:nvPr/>
          </p:nvSpPr>
          <p:spPr>
            <a:xfrm>
              <a:off x="4049889" y="1710516"/>
              <a:ext cx="337953" cy="461665"/>
            </a:xfrm>
            <a:prstGeom prst="rect">
              <a:avLst/>
            </a:prstGeom>
            <a:noFill/>
          </p:spPr>
          <p:txBody>
            <a:bodyPr wrap="none" rtlCol="0">
              <a:spAutoFit/>
            </a:bodyPr>
            <a:lstStyle/>
            <a:p>
              <a:r>
                <a:rPr lang="en-US" sz="2400" dirty="0"/>
                <a:t>*</a:t>
              </a:r>
            </a:p>
          </p:txBody>
        </p:sp>
        <p:sp>
          <p:nvSpPr>
            <p:cNvPr id="7" name="TextBox 6"/>
            <p:cNvSpPr txBox="1"/>
            <p:nvPr/>
          </p:nvSpPr>
          <p:spPr>
            <a:xfrm>
              <a:off x="6191956" y="1710516"/>
              <a:ext cx="337953" cy="461665"/>
            </a:xfrm>
            <a:prstGeom prst="rect">
              <a:avLst/>
            </a:prstGeom>
            <a:noFill/>
          </p:spPr>
          <p:txBody>
            <a:bodyPr wrap="none" rtlCol="0">
              <a:spAutoFit/>
            </a:bodyPr>
            <a:lstStyle/>
            <a:p>
              <a:r>
                <a:rPr lang="en-US" sz="2400" dirty="0"/>
                <a:t>*</a:t>
              </a:r>
            </a:p>
          </p:txBody>
        </p:sp>
        <p:sp>
          <p:nvSpPr>
            <p:cNvPr id="8" name="TextBox 7"/>
            <p:cNvSpPr txBox="1"/>
            <p:nvPr/>
          </p:nvSpPr>
          <p:spPr>
            <a:xfrm>
              <a:off x="6922910" y="1702638"/>
              <a:ext cx="337953" cy="461665"/>
            </a:xfrm>
            <a:prstGeom prst="rect">
              <a:avLst/>
            </a:prstGeom>
            <a:noFill/>
          </p:spPr>
          <p:txBody>
            <a:bodyPr wrap="none" rtlCol="0">
              <a:spAutoFit/>
            </a:bodyPr>
            <a:lstStyle/>
            <a:p>
              <a:r>
                <a:rPr lang="en-US" sz="2400" dirty="0"/>
                <a:t>*</a:t>
              </a:r>
            </a:p>
          </p:txBody>
        </p:sp>
        <p:sp>
          <p:nvSpPr>
            <p:cNvPr id="9" name="TextBox 8"/>
            <p:cNvSpPr txBox="1"/>
            <p:nvPr/>
          </p:nvSpPr>
          <p:spPr>
            <a:xfrm>
              <a:off x="4679245" y="1710516"/>
              <a:ext cx="491240" cy="461665"/>
            </a:xfrm>
            <a:prstGeom prst="rect">
              <a:avLst/>
            </a:prstGeom>
            <a:noFill/>
          </p:spPr>
          <p:txBody>
            <a:bodyPr wrap="none" rtlCol="0">
              <a:spAutoFit/>
            </a:bodyPr>
            <a:lstStyle/>
            <a:p>
              <a:r>
                <a:rPr lang="en-US" sz="2400" dirty="0" smtClean="0"/>
                <a:t>**</a:t>
              </a:r>
              <a:endParaRPr lang="en-US" sz="2400" dirty="0"/>
            </a:p>
          </p:txBody>
        </p:sp>
        <p:sp>
          <p:nvSpPr>
            <p:cNvPr id="10" name="TextBox 9"/>
            <p:cNvSpPr txBox="1"/>
            <p:nvPr/>
          </p:nvSpPr>
          <p:spPr>
            <a:xfrm>
              <a:off x="5393440" y="1710765"/>
              <a:ext cx="491240" cy="461665"/>
            </a:xfrm>
            <a:prstGeom prst="rect">
              <a:avLst/>
            </a:prstGeom>
            <a:noFill/>
          </p:spPr>
          <p:txBody>
            <a:bodyPr wrap="none" rtlCol="0">
              <a:spAutoFit/>
            </a:bodyPr>
            <a:lstStyle/>
            <a:p>
              <a:r>
                <a:rPr lang="en-US" sz="2400" dirty="0" smtClean="0"/>
                <a:t>**</a:t>
              </a:r>
              <a:endParaRPr lang="en-US" sz="2400" dirty="0"/>
            </a:p>
          </p:txBody>
        </p:sp>
        <p:graphicFrame>
          <p:nvGraphicFramePr>
            <p:cNvPr id="12" name="Chart 11"/>
            <p:cNvGraphicFramePr>
              <a:graphicFrameLocks/>
            </p:cNvGraphicFramePr>
            <p:nvPr>
              <p:extLst>
                <p:ext uri="{D42A27DB-BD31-4B8C-83A1-F6EECF244321}">
                  <p14:modId xmlns:p14="http://schemas.microsoft.com/office/powerpoint/2010/main" val="1969941746"/>
                </p:ext>
              </p:extLst>
            </p:nvPr>
          </p:nvGraphicFramePr>
          <p:xfrm>
            <a:off x="683301" y="1586119"/>
            <a:ext cx="7772400" cy="4965700"/>
          </p:xfrm>
          <a:graphic>
            <a:graphicData uri="http://schemas.openxmlformats.org/drawingml/2006/chart">
              <c:chart xmlns:c="http://schemas.openxmlformats.org/drawingml/2006/chart" xmlns:r="http://schemas.openxmlformats.org/officeDocument/2006/relationships" r:id="rId3"/>
            </a:graphicData>
          </a:graphic>
        </p:graphicFrame>
      </p:grpSp>
    </p:spTree>
    <p:extLst>
      <p:ext uri="{BB962C8B-B14F-4D97-AF65-F5344CB8AC3E}">
        <p14:creationId xmlns:p14="http://schemas.microsoft.com/office/powerpoint/2010/main" val="3637560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17643"/>
            <a:ext cx="8229599" cy="1384995"/>
          </a:xfrm>
          <a:prstGeom prst="rect">
            <a:avLst/>
          </a:prstGeom>
          <a:noFill/>
        </p:spPr>
        <p:txBody>
          <a:bodyPr wrap="square" rtlCol="0">
            <a:spAutoFit/>
          </a:bodyPr>
          <a:lstStyle/>
          <a:p>
            <a:pPr algn="ctr"/>
            <a:r>
              <a:rPr lang="en-US" sz="2800" b="1" cap="all" dirty="0" smtClean="0"/>
              <a:t>Lack of confidence leads COMPETENT women to leave engineering</a:t>
            </a:r>
            <a:endParaRPr lang="en-US" sz="2800" cap="all" dirty="0"/>
          </a:p>
          <a:p>
            <a:endParaRPr lang="en-US" sz="2800" dirty="0"/>
          </a:p>
        </p:txBody>
      </p:sp>
      <p:sp>
        <p:nvSpPr>
          <p:cNvPr id="5" name="Rectangle 4"/>
          <p:cNvSpPr/>
          <p:nvPr/>
        </p:nvSpPr>
        <p:spPr>
          <a:xfrm>
            <a:off x="457199" y="2044005"/>
            <a:ext cx="8229599" cy="1384995"/>
          </a:xfrm>
          <a:prstGeom prst="rect">
            <a:avLst/>
          </a:prstGeom>
        </p:spPr>
        <p:txBody>
          <a:bodyPr wrap="square">
            <a:spAutoFit/>
          </a:bodyPr>
          <a:lstStyle/>
          <a:p>
            <a:r>
              <a:rPr lang="en-US" sz="2400" b="1" u="sng" dirty="0" smtClean="0"/>
              <a:t>Negative consequences: </a:t>
            </a:r>
          </a:p>
          <a:p>
            <a:endParaRPr lang="en-US" sz="1200" dirty="0" smtClean="0"/>
          </a:p>
          <a:p>
            <a:pPr algn="just"/>
            <a:r>
              <a:rPr lang="en-US" sz="2400" dirty="0" smtClean="0"/>
              <a:t>Engineering loses women from making possible important contributions </a:t>
            </a:r>
            <a:r>
              <a:rPr lang="en-US" sz="2400" dirty="0"/>
              <a:t>to the </a:t>
            </a:r>
            <a:r>
              <a:rPr lang="en-US" sz="2400" dirty="0" smtClean="0"/>
              <a:t>field. </a:t>
            </a:r>
            <a:endParaRPr lang="en-US" sz="2400" dirty="0"/>
          </a:p>
        </p:txBody>
      </p:sp>
    </p:spTree>
    <p:extLst>
      <p:ext uri="{BB962C8B-B14F-4D97-AF65-F5344CB8AC3E}">
        <p14:creationId xmlns:p14="http://schemas.microsoft.com/office/powerpoint/2010/main" val="2214677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6186" y="457872"/>
            <a:ext cx="8687982" cy="2400657"/>
          </a:xfrm>
          <a:prstGeom prst="rect">
            <a:avLst/>
          </a:prstGeom>
        </p:spPr>
        <p:txBody>
          <a:bodyPr wrap="square">
            <a:spAutoFit/>
          </a:bodyPr>
          <a:lstStyle/>
          <a:p>
            <a:pPr algn="ctr"/>
            <a:r>
              <a:rPr lang="en-US" sz="3600" b="1" i="1" dirty="0" smtClean="0">
                <a:solidFill>
                  <a:srgbClr val="0000FF"/>
                </a:solidFill>
              </a:rPr>
              <a:t>Gender Bias in Leadership</a:t>
            </a:r>
            <a:endParaRPr lang="en-US" sz="3600" i="1" dirty="0">
              <a:solidFill>
                <a:srgbClr val="0000FF"/>
              </a:solidFill>
            </a:endParaRPr>
          </a:p>
          <a:p>
            <a:pPr algn="ctr"/>
            <a:endParaRPr lang="en-US" dirty="0" smtClean="0"/>
          </a:p>
          <a:p>
            <a:pPr algn="ctr"/>
            <a:r>
              <a:rPr lang="en-US" sz="3200" dirty="0"/>
              <a:t>Both men and women believe that women make poor leaders – even though there’s evidence to the contrary.</a:t>
            </a:r>
          </a:p>
        </p:txBody>
      </p:sp>
      <p:grpSp>
        <p:nvGrpSpPr>
          <p:cNvPr id="3" name="Group 2"/>
          <p:cNvGrpSpPr/>
          <p:nvPr/>
        </p:nvGrpSpPr>
        <p:grpSpPr>
          <a:xfrm>
            <a:off x="5691571" y="4380508"/>
            <a:ext cx="3193829" cy="2224869"/>
            <a:chOff x="807156" y="273997"/>
            <a:chExt cx="8030634" cy="6062700"/>
          </a:xfrm>
        </p:grpSpPr>
        <p:grpSp>
          <p:nvGrpSpPr>
            <p:cNvPr id="4" name="Group 3"/>
            <p:cNvGrpSpPr/>
            <p:nvPr/>
          </p:nvGrpSpPr>
          <p:grpSpPr>
            <a:xfrm>
              <a:off x="807156" y="2552097"/>
              <a:ext cx="2590800" cy="3784600"/>
              <a:chOff x="3276600" y="1536700"/>
              <a:chExt cx="2590800" cy="3784600"/>
            </a:xfrm>
          </p:grpSpPr>
          <p:pic>
            <p:nvPicPr>
              <p:cNvPr id="18" name="Picture 17"/>
              <p:cNvPicPr>
                <a:picLocks noChangeAspect="1"/>
              </p:cNvPicPr>
              <p:nvPr/>
            </p:nvPicPr>
            <p:blipFill>
              <a:blip r:embed="rId3"/>
              <a:stretch>
                <a:fillRect/>
              </a:stretch>
            </p:blipFill>
            <p:spPr>
              <a:xfrm>
                <a:off x="3276600" y="1536700"/>
                <a:ext cx="2590800" cy="3784600"/>
              </a:xfrm>
              <a:prstGeom prst="rect">
                <a:avLst/>
              </a:prstGeom>
            </p:spPr>
          </p:pic>
          <p:pic>
            <p:nvPicPr>
              <p:cNvPr id="19" name="Picture 18"/>
              <p:cNvPicPr>
                <a:picLocks noChangeAspect="1"/>
              </p:cNvPicPr>
              <p:nvPr/>
            </p:nvPicPr>
            <p:blipFill rotWithShape="1">
              <a:blip r:embed="rId4"/>
              <a:srcRect l="15589" t="-2936" r="-1260" b="73884"/>
              <a:stretch/>
            </p:blipFill>
            <p:spPr>
              <a:xfrm rot="18647880" flipH="1">
                <a:off x="3707267" y="1878273"/>
                <a:ext cx="1512633" cy="841168"/>
              </a:xfrm>
              <a:prstGeom prst="rect">
                <a:avLst/>
              </a:prstGeom>
            </p:spPr>
          </p:pic>
          <p:cxnSp>
            <p:nvCxnSpPr>
              <p:cNvPr id="20" name="Straight Connector 19"/>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6" name="Group 5"/>
            <p:cNvGrpSpPr/>
            <p:nvPr/>
          </p:nvGrpSpPr>
          <p:grpSpPr>
            <a:xfrm>
              <a:off x="3076222" y="1784731"/>
              <a:ext cx="2590800" cy="3784600"/>
              <a:chOff x="3276600" y="1536700"/>
              <a:chExt cx="2590800" cy="3784600"/>
            </a:xfrm>
          </p:grpSpPr>
          <p:pic>
            <p:nvPicPr>
              <p:cNvPr id="15" name="Picture 14"/>
              <p:cNvPicPr>
                <a:picLocks noChangeAspect="1"/>
              </p:cNvPicPr>
              <p:nvPr/>
            </p:nvPicPr>
            <p:blipFill>
              <a:blip r:embed="rId3"/>
              <a:stretch>
                <a:fillRect/>
              </a:stretch>
            </p:blipFill>
            <p:spPr>
              <a:xfrm>
                <a:off x="3276600" y="1536700"/>
                <a:ext cx="2590800" cy="3784600"/>
              </a:xfrm>
              <a:prstGeom prst="rect">
                <a:avLst/>
              </a:prstGeom>
            </p:spPr>
          </p:pic>
          <p:pic>
            <p:nvPicPr>
              <p:cNvPr id="16" name="Picture 15"/>
              <p:cNvPicPr>
                <a:picLocks noChangeAspect="1"/>
              </p:cNvPicPr>
              <p:nvPr/>
            </p:nvPicPr>
            <p:blipFill rotWithShape="1">
              <a:blip r:embed="rId4"/>
              <a:srcRect l="15589" t="-2936" r="-1260" b="73884"/>
              <a:stretch/>
            </p:blipFill>
            <p:spPr>
              <a:xfrm rot="18647880" flipH="1">
                <a:off x="3707267" y="1878273"/>
                <a:ext cx="1512633" cy="841168"/>
              </a:xfrm>
              <a:prstGeom prst="rect">
                <a:avLst/>
              </a:prstGeom>
            </p:spPr>
          </p:pic>
          <p:cxnSp>
            <p:nvCxnSpPr>
              <p:cNvPr id="17" name="Straight Connector 16"/>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7" name="Group 6"/>
            <p:cNvGrpSpPr/>
            <p:nvPr/>
          </p:nvGrpSpPr>
          <p:grpSpPr>
            <a:xfrm>
              <a:off x="5342466" y="1007776"/>
              <a:ext cx="2590800" cy="3784600"/>
              <a:chOff x="3276600" y="1536700"/>
              <a:chExt cx="2590800" cy="3784600"/>
            </a:xfrm>
          </p:grpSpPr>
          <p:pic>
            <p:nvPicPr>
              <p:cNvPr id="12" name="Picture 11"/>
              <p:cNvPicPr>
                <a:picLocks noChangeAspect="1"/>
              </p:cNvPicPr>
              <p:nvPr/>
            </p:nvPicPr>
            <p:blipFill>
              <a:blip r:embed="rId3"/>
              <a:stretch>
                <a:fillRect/>
              </a:stretch>
            </p:blipFill>
            <p:spPr>
              <a:xfrm>
                <a:off x="3276600" y="1536700"/>
                <a:ext cx="2590800" cy="3784600"/>
              </a:xfrm>
              <a:prstGeom prst="rect">
                <a:avLst/>
              </a:prstGeom>
            </p:spPr>
          </p:pic>
          <p:pic>
            <p:nvPicPr>
              <p:cNvPr id="13" name="Picture 12"/>
              <p:cNvPicPr>
                <a:picLocks noChangeAspect="1"/>
              </p:cNvPicPr>
              <p:nvPr/>
            </p:nvPicPr>
            <p:blipFill rotWithShape="1">
              <a:blip r:embed="rId4"/>
              <a:srcRect l="15589" t="-2936" r="-1260" b="73884"/>
              <a:stretch/>
            </p:blipFill>
            <p:spPr>
              <a:xfrm rot="18647880" flipH="1">
                <a:off x="3707267" y="1878273"/>
                <a:ext cx="1512633" cy="841168"/>
              </a:xfrm>
              <a:prstGeom prst="rect">
                <a:avLst/>
              </a:prstGeom>
            </p:spPr>
          </p:pic>
          <p:cxnSp>
            <p:nvCxnSpPr>
              <p:cNvPr id="14" name="Straight Connector 13"/>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8" name="Elbow Connector 7"/>
            <p:cNvCxnSpPr/>
            <p:nvPr/>
          </p:nvCxnSpPr>
          <p:spPr>
            <a:xfrm flipV="1">
              <a:off x="1072444" y="5569331"/>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9" name="Elbow Connector 8"/>
            <p:cNvCxnSpPr/>
            <p:nvPr/>
          </p:nvCxnSpPr>
          <p:spPr>
            <a:xfrm flipV="1">
              <a:off x="3524675" y="4801965"/>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0" name="Elbow Connector 9"/>
            <p:cNvCxnSpPr/>
            <p:nvPr/>
          </p:nvCxnSpPr>
          <p:spPr>
            <a:xfrm flipV="1">
              <a:off x="5846234" y="4039121"/>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11" name="5-Point Star 10"/>
            <p:cNvSpPr/>
            <p:nvPr/>
          </p:nvSpPr>
          <p:spPr>
            <a:xfrm>
              <a:off x="7933266" y="273997"/>
              <a:ext cx="904524" cy="883113"/>
            </a:xfrm>
            <a:prstGeom prst="star5">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17231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8610" y="287099"/>
            <a:ext cx="8673723" cy="954107"/>
          </a:xfrm>
          <a:prstGeom prst="rect">
            <a:avLst/>
          </a:prstGeom>
          <a:noFill/>
        </p:spPr>
        <p:txBody>
          <a:bodyPr wrap="square" rtlCol="0">
            <a:spAutoFit/>
          </a:bodyPr>
          <a:lstStyle/>
          <a:p>
            <a:pPr algn="ctr"/>
            <a:r>
              <a:rPr lang="en-US" sz="2800" b="1" cap="all" dirty="0" smtClean="0"/>
              <a:t>Disproportionately fewer female  </a:t>
            </a:r>
            <a:r>
              <a:rPr lang="en-US" sz="2800" b="1" cap="all" dirty="0"/>
              <a:t>Medical </a:t>
            </a:r>
            <a:r>
              <a:rPr lang="en-US" sz="2800" b="1" cap="all" dirty="0" smtClean="0"/>
              <a:t>Students take classroom leadership role</a:t>
            </a:r>
            <a:endParaRPr lang="en-US" sz="2800" cap="all" dirty="0"/>
          </a:p>
        </p:txBody>
      </p:sp>
      <p:sp>
        <p:nvSpPr>
          <p:cNvPr id="7" name="TextBox 6"/>
          <p:cNvSpPr txBox="1"/>
          <p:nvPr/>
        </p:nvSpPr>
        <p:spPr>
          <a:xfrm>
            <a:off x="54048" y="6253720"/>
            <a:ext cx="2159000" cy="523220"/>
          </a:xfrm>
          <a:prstGeom prst="rect">
            <a:avLst/>
          </a:prstGeom>
          <a:noFill/>
        </p:spPr>
        <p:txBody>
          <a:bodyPr wrap="square" rtlCol="0">
            <a:spAutoFit/>
          </a:bodyPr>
          <a:lstStyle/>
          <a:p>
            <a:r>
              <a:rPr lang="en-US" sz="1400" dirty="0" smtClean="0"/>
              <a:t>Wayne et al., Academic Medicine, 2010</a:t>
            </a:r>
            <a:endParaRPr lang="en-US" sz="1400" dirty="0"/>
          </a:p>
        </p:txBody>
      </p:sp>
      <p:pic>
        <p:nvPicPr>
          <p:cNvPr id="13" name="Picture 12"/>
          <p:cNvPicPr>
            <a:picLocks noChangeAspect="1"/>
          </p:cNvPicPr>
          <p:nvPr/>
        </p:nvPicPr>
        <p:blipFill>
          <a:blip r:embed="rId3"/>
          <a:stretch>
            <a:fillRect/>
          </a:stretch>
        </p:blipFill>
        <p:spPr>
          <a:xfrm>
            <a:off x="1358089" y="1403897"/>
            <a:ext cx="4522333" cy="4849823"/>
          </a:xfrm>
          <a:prstGeom prst="rect">
            <a:avLst/>
          </a:prstGeom>
        </p:spPr>
      </p:pic>
    </p:spTree>
    <p:extLst>
      <p:ext uri="{BB962C8B-B14F-4D97-AF65-F5344CB8AC3E}">
        <p14:creationId xmlns:p14="http://schemas.microsoft.com/office/powerpoint/2010/main" val="944421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1344581" y="1464808"/>
            <a:ext cx="6109169" cy="4849823"/>
          </a:xfrm>
          <a:prstGeom prst="rect">
            <a:avLst/>
          </a:prstGeom>
        </p:spPr>
      </p:pic>
      <p:sp>
        <p:nvSpPr>
          <p:cNvPr id="5" name="TextBox 4"/>
          <p:cNvSpPr txBox="1"/>
          <p:nvPr/>
        </p:nvSpPr>
        <p:spPr>
          <a:xfrm>
            <a:off x="258610" y="287099"/>
            <a:ext cx="8673723" cy="954107"/>
          </a:xfrm>
          <a:prstGeom prst="rect">
            <a:avLst/>
          </a:prstGeom>
          <a:noFill/>
        </p:spPr>
        <p:txBody>
          <a:bodyPr wrap="square" rtlCol="0">
            <a:spAutoFit/>
          </a:bodyPr>
          <a:lstStyle/>
          <a:p>
            <a:pPr algn="ctr"/>
            <a:r>
              <a:rPr lang="en-US" sz="2800" b="1" cap="all" dirty="0" smtClean="0"/>
              <a:t>Disproportionately fewer female  </a:t>
            </a:r>
            <a:r>
              <a:rPr lang="en-US" sz="2800" b="1" cap="all" dirty="0"/>
              <a:t>Medical </a:t>
            </a:r>
            <a:r>
              <a:rPr lang="en-US" sz="2800" b="1" cap="all" dirty="0" smtClean="0"/>
              <a:t>Students take classroom leadership role</a:t>
            </a:r>
            <a:endParaRPr lang="en-US" sz="2800" cap="all" dirty="0"/>
          </a:p>
        </p:txBody>
      </p:sp>
      <p:sp>
        <p:nvSpPr>
          <p:cNvPr id="7" name="TextBox 6"/>
          <p:cNvSpPr txBox="1"/>
          <p:nvPr/>
        </p:nvSpPr>
        <p:spPr>
          <a:xfrm>
            <a:off x="0" y="6301121"/>
            <a:ext cx="2159000" cy="523220"/>
          </a:xfrm>
          <a:prstGeom prst="rect">
            <a:avLst/>
          </a:prstGeom>
          <a:noFill/>
        </p:spPr>
        <p:txBody>
          <a:bodyPr wrap="square" rtlCol="0">
            <a:spAutoFit/>
          </a:bodyPr>
          <a:lstStyle/>
          <a:p>
            <a:r>
              <a:rPr lang="en-US" sz="1400" dirty="0" smtClean="0"/>
              <a:t>Wayne et al., Academic Medicine, 2010</a:t>
            </a:r>
            <a:endParaRPr lang="en-US" sz="1400" dirty="0"/>
          </a:p>
        </p:txBody>
      </p:sp>
    </p:spTree>
    <p:extLst>
      <p:ext uri="{BB962C8B-B14F-4D97-AF65-F5344CB8AC3E}">
        <p14:creationId xmlns:p14="http://schemas.microsoft.com/office/powerpoint/2010/main" val="3820081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8610" y="287099"/>
            <a:ext cx="8673723" cy="954107"/>
          </a:xfrm>
          <a:prstGeom prst="rect">
            <a:avLst/>
          </a:prstGeom>
          <a:noFill/>
        </p:spPr>
        <p:txBody>
          <a:bodyPr wrap="square" rtlCol="0">
            <a:spAutoFit/>
          </a:bodyPr>
          <a:lstStyle/>
          <a:p>
            <a:pPr algn="ctr"/>
            <a:r>
              <a:rPr lang="en-US" sz="2800" b="1" cap="all" dirty="0" smtClean="0"/>
              <a:t>Disproportionately fewer female  </a:t>
            </a:r>
            <a:r>
              <a:rPr lang="en-US" sz="2800" b="1" cap="all" dirty="0"/>
              <a:t>Medical </a:t>
            </a:r>
            <a:r>
              <a:rPr lang="en-US" sz="2800" b="1" cap="all" dirty="0" smtClean="0"/>
              <a:t>Students take classroom leadership role</a:t>
            </a:r>
            <a:endParaRPr lang="en-US" sz="2800" cap="all" dirty="0"/>
          </a:p>
        </p:txBody>
      </p:sp>
      <p:sp>
        <p:nvSpPr>
          <p:cNvPr id="5" name="Rectangle 4"/>
          <p:cNvSpPr/>
          <p:nvPr/>
        </p:nvSpPr>
        <p:spPr>
          <a:xfrm>
            <a:off x="501685" y="1835800"/>
            <a:ext cx="8152388" cy="2677656"/>
          </a:xfrm>
          <a:prstGeom prst="rect">
            <a:avLst/>
          </a:prstGeom>
        </p:spPr>
        <p:txBody>
          <a:bodyPr wrap="square">
            <a:spAutoFit/>
          </a:bodyPr>
          <a:lstStyle/>
          <a:p>
            <a:pPr marL="342900" indent="-342900" algn="just">
              <a:buFont typeface="Arial"/>
              <a:buChar char="•"/>
            </a:pPr>
            <a:r>
              <a:rPr lang="en-US" sz="2400" dirty="0"/>
              <a:t>There is a strong link between perceived leadership ability and professional advancement in academic medicine. </a:t>
            </a:r>
            <a:endParaRPr lang="en-US" sz="2400" dirty="0" smtClean="0"/>
          </a:p>
          <a:p>
            <a:pPr marL="342900" indent="-342900" algn="just">
              <a:buFont typeface="Arial"/>
              <a:buChar char="•"/>
            </a:pPr>
            <a:endParaRPr lang="en-US" sz="2400" dirty="0"/>
          </a:p>
          <a:p>
            <a:pPr marL="342900" indent="-342900" algn="just">
              <a:buFont typeface="Arial"/>
              <a:buChar char="•"/>
            </a:pPr>
            <a:r>
              <a:rPr lang="en-US" sz="2400" dirty="0" smtClean="0"/>
              <a:t>When </a:t>
            </a:r>
            <a:r>
              <a:rPr lang="en-US" sz="2400" dirty="0"/>
              <a:t>women are uneasy in leadership roles, be it in school or later in their careers, we are disenfranchising half of our population that has the potential to make significant contributions to the medical profession.</a:t>
            </a:r>
          </a:p>
        </p:txBody>
      </p:sp>
    </p:spTree>
    <p:extLst>
      <p:ext uri="{BB962C8B-B14F-4D97-AF65-F5344CB8AC3E}">
        <p14:creationId xmlns:p14="http://schemas.microsoft.com/office/powerpoint/2010/main" val="2486455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6186" y="551952"/>
            <a:ext cx="8687982" cy="1908215"/>
          </a:xfrm>
          <a:prstGeom prst="rect">
            <a:avLst/>
          </a:prstGeom>
        </p:spPr>
        <p:txBody>
          <a:bodyPr wrap="square">
            <a:spAutoFit/>
          </a:bodyPr>
          <a:lstStyle/>
          <a:p>
            <a:pPr algn="ctr"/>
            <a:r>
              <a:rPr lang="en-US" sz="3600" b="1" i="1" dirty="0" smtClean="0">
                <a:solidFill>
                  <a:srgbClr val="0000FF"/>
                </a:solidFill>
              </a:rPr>
              <a:t>Women Don’t Negotiate</a:t>
            </a:r>
            <a:endParaRPr lang="en-US" sz="3600" i="1" dirty="0">
              <a:solidFill>
                <a:srgbClr val="0000FF"/>
              </a:solidFill>
            </a:endParaRPr>
          </a:p>
          <a:p>
            <a:pPr algn="ctr"/>
            <a:endParaRPr lang="en-US" dirty="0" smtClean="0"/>
          </a:p>
          <a:p>
            <a:pPr algn="ctr"/>
            <a:r>
              <a:rPr lang="en-US" sz="3200" dirty="0" smtClean="0"/>
              <a:t>Men </a:t>
            </a:r>
            <a:r>
              <a:rPr lang="en-US" sz="3200" dirty="0"/>
              <a:t>are 4x more likely to negotiate a starting salary than women. </a:t>
            </a:r>
          </a:p>
        </p:txBody>
      </p:sp>
      <p:grpSp>
        <p:nvGrpSpPr>
          <p:cNvPr id="3" name="Group 2"/>
          <p:cNvGrpSpPr/>
          <p:nvPr/>
        </p:nvGrpSpPr>
        <p:grpSpPr>
          <a:xfrm>
            <a:off x="5691571" y="4380508"/>
            <a:ext cx="3193829" cy="2224869"/>
            <a:chOff x="807156" y="273997"/>
            <a:chExt cx="8030634" cy="6062700"/>
          </a:xfrm>
        </p:grpSpPr>
        <p:grpSp>
          <p:nvGrpSpPr>
            <p:cNvPr id="4" name="Group 3"/>
            <p:cNvGrpSpPr/>
            <p:nvPr/>
          </p:nvGrpSpPr>
          <p:grpSpPr>
            <a:xfrm>
              <a:off x="807156" y="2552097"/>
              <a:ext cx="2590800" cy="3784600"/>
              <a:chOff x="3276600" y="1536700"/>
              <a:chExt cx="2590800" cy="3784600"/>
            </a:xfrm>
          </p:grpSpPr>
          <p:pic>
            <p:nvPicPr>
              <p:cNvPr id="18" name="Picture 17"/>
              <p:cNvPicPr>
                <a:picLocks noChangeAspect="1"/>
              </p:cNvPicPr>
              <p:nvPr/>
            </p:nvPicPr>
            <p:blipFill>
              <a:blip r:embed="rId2"/>
              <a:stretch>
                <a:fillRect/>
              </a:stretch>
            </p:blipFill>
            <p:spPr>
              <a:xfrm>
                <a:off x="3276600" y="1536700"/>
                <a:ext cx="2590800" cy="3784600"/>
              </a:xfrm>
              <a:prstGeom prst="rect">
                <a:avLst/>
              </a:prstGeom>
            </p:spPr>
          </p:pic>
          <p:pic>
            <p:nvPicPr>
              <p:cNvPr id="19" name="Picture 18"/>
              <p:cNvPicPr>
                <a:picLocks noChangeAspect="1"/>
              </p:cNvPicPr>
              <p:nvPr/>
            </p:nvPicPr>
            <p:blipFill rotWithShape="1">
              <a:blip r:embed="rId3"/>
              <a:srcRect l="15589" t="-2936" r="-1260" b="73884"/>
              <a:stretch/>
            </p:blipFill>
            <p:spPr>
              <a:xfrm rot="18647880" flipH="1">
                <a:off x="3707267" y="1878273"/>
                <a:ext cx="1512633" cy="841168"/>
              </a:xfrm>
              <a:prstGeom prst="rect">
                <a:avLst/>
              </a:prstGeom>
            </p:spPr>
          </p:pic>
          <p:cxnSp>
            <p:nvCxnSpPr>
              <p:cNvPr id="20" name="Straight Connector 19"/>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6" name="Group 5"/>
            <p:cNvGrpSpPr/>
            <p:nvPr/>
          </p:nvGrpSpPr>
          <p:grpSpPr>
            <a:xfrm>
              <a:off x="3076222" y="1784731"/>
              <a:ext cx="2590800" cy="3784600"/>
              <a:chOff x="3276600" y="1536700"/>
              <a:chExt cx="2590800" cy="3784600"/>
            </a:xfrm>
          </p:grpSpPr>
          <p:pic>
            <p:nvPicPr>
              <p:cNvPr id="15" name="Picture 14"/>
              <p:cNvPicPr>
                <a:picLocks noChangeAspect="1"/>
              </p:cNvPicPr>
              <p:nvPr/>
            </p:nvPicPr>
            <p:blipFill>
              <a:blip r:embed="rId2"/>
              <a:stretch>
                <a:fillRect/>
              </a:stretch>
            </p:blipFill>
            <p:spPr>
              <a:xfrm>
                <a:off x="3276600" y="1536700"/>
                <a:ext cx="2590800" cy="3784600"/>
              </a:xfrm>
              <a:prstGeom prst="rect">
                <a:avLst/>
              </a:prstGeom>
            </p:spPr>
          </p:pic>
          <p:pic>
            <p:nvPicPr>
              <p:cNvPr id="16" name="Picture 15"/>
              <p:cNvPicPr>
                <a:picLocks noChangeAspect="1"/>
              </p:cNvPicPr>
              <p:nvPr/>
            </p:nvPicPr>
            <p:blipFill rotWithShape="1">
              <a:blip r:embed="rId3"/>
              <a:srcRect l="15589" t="-2936" r="-1260" b="73884"/>
              <a:stretch/>
            </p:blipFill>
            <p:spPr>
              <a:xfrm rot="18647880" flipH="1">
                <a:off x="3707267" y="1878273"/>
                <a:ext cx="1512633" cy="841168"/>
              </a:xfrm>
              <a:prstGeom prst="rect">
                <a:avLst/>
              </a:prstGeom>
            </p:spPr>
          </p:pic>
          <p:cxnSp>
            <p:nvCxnSpPr>
              <p:cNvPr id="17" name="Straight Connector 16"/>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7" name="Group 6"/>
            <p:cNvGrpSpPr/>
            <p:nvPr/>
          </p:nvGrpSpPr>
          <p:grpSpPr>
            <a:xfrm>
              <a:off x="5342466" y="1007776"/>
              <a:ext cx="2590800" cy="3784600"/>
              <a:chOff x="3276600" y="1536700"/>
              <a:chExt cx="2590800" cy="3784600"/>
            </a:xfrm>
          </p:grpSpPr>
          <p:pic>
            <p:nvPicPr>
              <p:cNvPr id="12" name="Picture 11"/>
              <p:cNvPicPr>
                <a:picLocks noChangeAspect="1"/>
              </p:cNvPicPr>
              <p:nvPr/>
            </p:nvPicPr>
            <p:blipFill>
              <a:blip r:embed="rId2"/>
              <a:stretch>
                <a:fillRect/>
              </a:stretch>
            </p:blipFill>
            <p:spPr>
              <a:xfrm>
                <a:off x="3276600" y="1536700"/>
                <a:ext cx="2590800" cy="3784600"/>
              </a:xfrm>
              <a:prstGeom prst="rect">
                <a:avLst/>
              </a:prstGeom>
            </p:spPr>
          </p:pic>
          <p:pic>
            <p:nvPicPr>
              <p:cNvPr id="13" name="Picture 12"/>
              <p:cNvPicPr>
                <a:picLocks noChangeAspect="1"/>
              </p:cNvPicPr>
              <p:nvPr/>
            </p:nvPicPr>
            <p:blipFill rotWithShape="1">
              <a:blip r:embed="rId3"/>
              <a:srcRect l="15589" t="-2936" r="-1260" b="73884"/>
              <a:stretch/>
            </p:blipFill>
            <p:spPr>
              <a:xfrm rot="18647880" flipH="1">
                <a:off x="3707267" y="1878273"/>
                <a:ext cx="1512633" cy="841168"/>
              </a:xfrm>
              <a:prstGeom prst="rect">
                <a:avLst/>
              </a:prstGeom>
            </p:spPr>
          </p:pic>
          <p:cxnSp>
            <p:nvCxnSpPr>
              <p:cNvPr id="14" name="Straight Connector 13"/>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8" name="Elbow Connector 7"/>
            <p:cNvCxnSpPr/>
            <p:nvPr/>
          </p:nvCxnSpPr>
          <p:spPr>
            <a:xfrm flipV="1">
              <a:off x="1072444" y="5569331"/>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9" name="Elbow Connector 8"/>
            <p:cNvCxnSpPr/>
            <p:nvPr/>
          </p:nvCxnSpPr>
          <p:spPr>
            <a:xfrm flipV="1">
              <a:off x="3524675" y="4801965"/>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0" name="Elbow Connector 9"/>
            <p:cNvCxnSpPr/>
            <p:nvPr/>
          </p:nvCxnSpPr>
          <p:spPr>
            <a:xfrm flipV="1">
              <a:off x="5846234" y="4039121"/>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11" name="5-Point Star 10"/>
            <p:cNvSpPr/>
            <p:nvPr/>
          </p:nvSpPr>
          <p:spPr>
            <a:xfrm>
              <a:off x="7933266" y="273997"/>
              <a:ext cx="904524" cy="883113"/>
            </a:xfrm>
            <a:prstGeom prst="star5">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011815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674" y="367519"/>
            <a:ext cx="8686313" cy="1145597"/>
          </a:xfrm>
        </p:spPr>
        <p:txBody>
          <a:bodyPr>
            <a:noAutofit/>
          </a:bodyPr>
          <a:lstStyle/>
          <a:p>
            <a:pPr marL="0" indent="0" algn="ctr">
              <a:buNone/>
            </a:pPr>
            <a:r>
              <a:rPr lang="en-US" sz="2800" b="1" cap="all" dirty="0" smtClean="0"/>
              <a:t>Newly Trained female Physicians earn less than their male counterparts</a:t>
            </a:r>
            <a:endParaRPr lang="en-US" sz="2800" cap="all" dirty="0"/>
          </a:p>
        </p:txBody>
      </p:sp>
      <p:graphicFrame>
        <p:nvGraphicFramePr>
          <p:cNvPr id="5" name="Chart 4"/>
          <p:cNvGraphicFramePr>
            <a:graphicFrameLocks/>
          </p:cNvGraphicFramePr>
          <p:nvPr>
            <p:extLst>
              <p:ext uri="{D42A27DB-BD31-4B8C-83A1-F6EECF244321}">
                <p14:modId xmlns:p14="http://schemas.microsoft.com/office/powerpoint/2010/main" val="1947837139"/>
              </p:ext>
            </p:extLst>
          </p:nvPr>
        </p:nvGraphicFramePr>
        <p:xfrm>
          <a:off x="519997" y="1870826"/>
          <a:ext cx="7454900" cy="455295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6114633" y="6423776"/>
            <a:ext cx="2774355" cy="307777"/>
          </a:xfrm>
          <a:prstGeom prst="rect">
            <a:avLst/>
          </a:prstGeom>
        </p:spPr>
        <p:txBody>
          <a:bodyPr wrap="none">
            <a:spAutoFit/>
          </a:bodyPr>
          <a:lstStyle/>
          <a:p>
            <a:r>
              <a:rPr lang="en-US" sz="1400" dirty="0" smtClean="0"/>
              <a:t>Lo </a:t>
            </a:r>
            <a:r>
              <a:rPr lang="en-US" sz="1400" dirty="0" err="1" smtClean="0"/>
              <a:t>Sasso</a:t>
            </a:r>
            <a:r>
              <a:rPr lang="en-US" sz="1400" dirty="0" smtClean="0"/>
              <a:t> et al., Health Affairs, 2011 </a:t>
            </a:r>
            <a:endParaRPr lang="en-US" sz="1400" dirty="0"/>
          </a:p>
        </p:txBody>
      </p:sp>
    </p:spTree>
    <p:extLst>
      <p:ext uri="{BB962C8B-B14F-4D97-AF65-F5344CB8AC3E}">
        <p14:creationId xmlns:p14="http://schemas.microsoft.com/office/powerpoint/2010/main" val="86124331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32108" y="2726049"/>
            <a:ext cx="5814287" cy="2000548"/>
          </a:xfrm>
          <a:prstGeom prst="rect">
            <a:avLst/>
          </a:prstGeom>
          <a:noFill/>
        </p:spPr>
        <p:txBody>
          <a:bodyPr wrap="none" rtlCol="0">
            <a:spAutoFit/>
          </a:bodyPr>
          <a:lstStyle/>
          <a:p>
            <a:pPr algn="ctr"/>
            <a:r>
              <a:rPr lang="en-US" sz="2800" b="1" i="1" dirty="0" smtClean="0"/>
              <a:t>Nancy Wayne, PhD</a:t>
            </a:r>
          </a:p>
          <a:p>
            <a:pPr algn="ctr"/>
            <a:endParaRPr lang="en-US" sz="1200" dirty="0" smtClean="0"/>
          </a:p>
          <a:p>
            <a:pPr algn="ctr"/>
            <a:r>
              <a:rPr lang="en-US" sz="2800" dirty="0" smtClean="0"/>
              <a:t>Professor of Physiology</a:t>
            </a:r>
          </a:p>
          <a:p>
            <a:pPr algn="ctr"/>
            <a:r>
              <a:rPr lang="en-US" sz="2800" dirty="0" smtClean="0"/>
              <a:t>Associate Vice Chancellor for Research</a:t>
            </a:r>
          </a:p>
          <a:p>
            <a:pPr algn="ctr"/>
            <a:r>
              <a:rPr lang="en-US" sz="2800" dirty="0" smtClean="0"/>
              <a:t>University of California – Los Angeles</a:t>
            </a:r>
            <a:endParaRPr lang="en-US" sz="2800" dirty="0"/>
          </a:p>
        </p:txBody>
      </p:sp>
      <p:sp>
        <p:nvSpPr>
          <p:cNvPr id="6" name="TextBox 5"/>
          <p:cNvSpPr txBox="1"/>
          <p:nvPr/>
        </p:nvSpPr>
        <p:spPr>
          <a:xfrm>
            <a:off x="416670" y="1317763"/>
            <a:ext cx="8352120" cy="1200329"/>
          </a:xfrm>
          <a:prstGeom prst="rect">
            <a:avLst/>
          </a:prstGeom>
          <a:noFill/>
        </p:spPr>
        <p:txBody>
          <a:bodyPr wrap="square" rtlCol="0">
            <a:spAutoFit/>
          </a:bodyPr>
          <a:lstStyle/>
          <a:p>
            <a:pPr algn="ctr"/>
            <a:r>
              <a:rPr lang="en-US" sz="3600" b="1" dirty="0" smtClean="0">
                <a:solidFill>
                  <a:srgbClr val="0000FF"/>
                </a:solidFill>
              </a:rPr>
              <a:t>The Competence/Confidence Conundrum</a:t>
            </a:r>
          </a:p>
          <a:p>
            <a:pPr algn="ctr"/>
            <a:r>
              <a:rPr lang="en-US" sz="3600" b="1" dirty="0" smtClean="0">
                <a:solidFill>
                  <a:srgbClr val="0000FF"/>
                </a:solidFill>
              </a:rPr>
              <a:t>and Overcoming Imposter Syndrome</a:t>
            </a:r>
            <a:endParaRPr lang="en-US" sz="3600" b="1" dirty="0">
              <a:solidFill>
                <a:srgbClr val="0000FF"/>
              </a:solidFill>
            </a:endParaRPr>
          </a:p>
        </p:txBody>
      </p:sp>
    </p:spTree>
    <p:extLst>
      <p:ext uri="{BB962C8B-B14F-4D97-AF65-F5344CB8AC3E}">
        <p14:creationId xmlns:p14="http://schemas.microsoft.com/office/powerpoint/2010/main" val="128719662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19720"/>
            <a:ext cx="8229600" cy="1357743"/>
          </a:xfrm>
        </p:spPr>
        <p:txBody>
          <a:bodyPr>
            <a:normAutofit/>
          </a:bodyPr>
          <a:lstStyle/>
          <a:p>
            <a:pPr marL="0" indent="0" algn="just">
              <a:buNone/>
            </a:pPr>
            <a:r>
              <a:rPr lang="en-US" sz="2400" dirty="0" smtClean="0"/>
              <a:t>By not negotiating, a </a:t>
            </a:r>
            <a:r>
              <a:rPr lang="en-US" sz="2400" dirty="0"/>
              <a:t>woman stands to lose more than $500,000 by age 60.</a:t>
            </a:r>
          </a:p>
          <a:p>
            <a:endParaRPr lang="en-US" sz="2400" dirty="0"/>
          </a:p>
        </p:txBody>
      </p:sp>
      <p:sp>
        <p:nvSpPr>
          <p:cNvPr id="6" name="Content Placeholder 2"/>
          <p:cNvSpPr txBox="1">
            <a:spLocks/>
          </p:cNvSpPr>
          <p:nvPr/>
        </p:nvSpPr>
        <p:spPr>
          <a:xfrm>
            <a:off x="202674" y="787437"/>
            <a:ext cx="8686313" cy="83983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2800" b="1" cap="all" dirty="0" smtClean="0"/>
              <a:t>The cost of not negotiating first salary</a:t>
            </a:r>
            <a:endParaRPr lang="en-US" sz="2800" cap="all" dirty="0"/>
          </a:p>
        </p:txBody>
      </p:sp>
    </p:spTree>
    <p:extLst>
      <p:ext uri="{BB962C8B-B14F-4D97-AF65-F5344CB8AC3E}">
        <p14:creationId xmlns:p14="http://schemas.microsoft.com/office/powerpoint/2010/main" val="29423155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0659" y="2210599"/>
            <a:ext cx="7605306" cy="1569660"/>
          </a:xfrm>
          <a:prstGeom prst="rect">
            <a:avLst/>
          </a:prstGeom>
          <a:noFill/>
        </p:spPr>
        <p:txBody>
          <a:bodyPr wrap="square" rtlCol="0">
            <a:spAutoFit/>
          </a:bodyPr>
          <a:lstStyle/>
          <a:p>
            <a:pPr algn="ctr"/>
            <a:r>
              <a:rPr lang="en-US" sz="3200" b="1" cap="all" dirty="0" smtClean="0"/>
              <a:t>“</a:t>
            </a:r>
            <a:r>
              <a:rPr lang="en-US" sz="3200" b="1" cap="all" dirty="0"/>
              <a:t>I am always looking over my shoulder wondering if I measure up.</a:t>
            </a:r>
            <a:r>
              <a:rPr lang="en-US" sz="3200" b="1" cap="all" dirty="0" smtClean="0"/>
              <a:t>”</a:t>
            </a:r>
          </a:p>
          <a:p>
            <a:pPr algn="r"/>
            <a:endParaRPr lang="en-US" sz="3200" b="1" dirty="0" smtClean="0"/>
          </a:p>
        </p:txBody>
      </p:sp>
      <p:sp>
        <p:nvSpPr>
          <p:cNvPr id="6" name="TextBox 5"/>
          <p:cNvSpPr txBox="1"/>
          <p:nvPr/>
        </p:nvSpPr>
        <p:spPr>
          <a:xfrm>
            <a:off x="2786070" y="1052827"/>
            <a:ext cx="4037383" cy="646331"/>
          </a:xfrm>
          <a:prstGeom prst="rect">
            <a:avLst/>
          </a:prstGeom>
          <a:noFill/>
        </p:spPr>
        <p:txBody>
          <a:bodyPr wrap="none" rtlCol="0">
            <a:spAutoFit/>
          </a:bodyPr>
          <a:lstStyle/>
          <a:p>
            <a:r>
              <a:rPr lang="en-US" sz="3600" b="1" i="1" dirty="0" smtClean="0">
                <a:solidFill>
                  <a:srgbClr val="0000FF"/>
                </a:solidFill>
              </a:rPr>
              <a:t>Imposter Syndrome</a:t>
            </a:r>
            <a:endParaRPr lang="en-US" sz="3600" b="1" i="1" dirty="0">
              <a:solidFill>
                <a:srgbClr val="0000FF"/>
              </a:solidFill>
            </a:endParaRPr>
          </a:p>
        </p:txBody>
      </p:sp>
    </p:spTree>
    <p:extLst>
      <p:ext uri="{BB962C8B-B14F-4D97-AF65-F5344CB8AC3E}">
        <p14:creationId xmlns:p14="http://schemas.microsoft.com/office/powerpoint/2010/main" val="309532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0659" y="2210599"/>
            <a:ext cx="7605306" cy="2554545"/>
          </a:xfrm>
          <a:prstGeom prst="rect">
            <a:avLst/>
          </a:prstGeom>
          <a:noFill/>
        </p:spPr>
        <p:txBody>
          <a:bodyPr wrap="square" rtlCol="0">
            <a:spAutoFit/>
          </a:bodyPr>
          <a:lstStyle/>
          <a:p>
            <a:pPr algn="ctr"/>
            <a:r>
              <a:rPr lang="en-US" sz="3200" b="1" cap="all" dirty="0" smtClean="0"/>
              <a:t>“</a:t>
            </a:r>
            <a:r>
              <a:rPr lang="en-US" sz="3200" b="1" cap="all" dirty="0"/>
              <a:t>I am always looking over my shoulder wondering if I measure up.</a:t>
            </a:r>
            <a:r>
              <a:rPr lang="en-US" sz="3200" b="1" cap="all" dirty="0" smtClean="0"/>
              <a:t>”</a:t>
            </a:r>
          </a:p>
          <a:p>
            <a:pPr algn="r"/>
            <a:endParaRPr lang="en-US" sz="3200" b="1" dirty="0" smtClean="0"/>
          </a:p>
          <a:p>
            <a:pPr algn="r"/>
            <a:r>
              <a:rPr lang="en-US" sz="3200" i="1" dirty="0" smtClean="0"/>
              <a:t>Sonia </a:t>
            </a:r>
            <a:r>
              <a:rPr lang="en-US" sz="3200" i="1" dirty="0" err="1" smtClean="0"/>
              <a:t>Sotomayor</a:t>
            </a:r>
            <a:endParaRPr lang="en-US" sz="3200" i="1" dirty="0" smtClean="0"/>
          </a:p>
          <a:p>
            <a:pPr algn="r"/>
            <a:r>
              <a:rPr lang="en-US" sz="3200" i="1" dirty="0" smtClean="0"/>
              <a:t>U.S. Supreme Court Justice</a:t>
            </a:r>
          </a:p>
        </p:txBody>
      </p:sp>
      <p:sp>
        <p:nvSpPr>
          <p:cNvPr id="4" name="TextBox 3"/>
          <p:cNvSpPr txBox="1"/>
          <p:nvPr/>
        </p:nvSpPr>
        <p:spPr>
          <a:xfrm>
            <a:off x="2786070" y="1052827"/>
            <a:ext cx="4037383" cy="646331"/>
          </a:xfrm>
          <a:prstGeom prst="rect">
            <a:avLst/>
          </a:prstGeom>
          <a:noFill/>
        </p:spPr>
        <p:txBody>
          <a:bodyPr wrap="none" rtlCol="0">
            <a:spAutoFit/>
          </a:bodyPr>
          <a:lstStyle/>
          <a:p>
            <a:r>
              <a:rPr lang="en-US" sz="3600" b="1" i="1" dirty="0" smtClean="0">
                <a:solidFill>
                  <a:srgbClr val="0000FF"/>
                </a:solidFill>
              </a:rPr>
              <a:t>Imposter Syndrome</a:t>
            </a:r>
            <a:endParaRPr lang="en-US" sz="3600" b="1" i="1" dirty="0">
              <a:solidFill>
                <a:srgbClr val="0000FF"/>
              </a:solidFill>
            </a:endParaRPr>
          </a:p>
        </p:txBody>
      </p:sp>
    </p:spTree>
    <p:extLst>
      <p:ext uri="{BB962C8B-B14F-4D97-AF65-F5344CB8AC3E}">
        <p14:creationId xmlns:p14="http://schemas.microsoft.com/office/powerpoint/2010/main" val="1279826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4438" y="334358"/>
            <a:ext cx="8972528" cy="646331"/>
          </a:xfrm>
          <a:prstGeom prst="rect">
            <a:avLst/>
          </a:prstGeom>
          <a:noFill/>
        </p:spPr>
        <p:txBody>
          <a:bodyPr wrap="none" rtlCol="0">
            <a:spAutoFit/>
          </a:bodyPr>
          <a:lstStyle/>
          <a:p>
            <a:r>
              <a:rPr lang="en-US" sz="3600" b="1" i="1" dirty="0" smtClean="0">
                <a:solidFill>
                  <a:srgbClr val="0000FF"/>
                </a:solidFill>
              </a:rPr>
              <a:t>Imposter Syndrome: A Problem of Confidence</a:t>
            </a:r>
            <a:endParaRPr lang="en-US" sz="3600" b="1" i="1" dirty="0">
              <a:solidFill>
                <a:srgbClr val="0000FF"/>
              </a:solidFill>
            </a:endParaRPr>
          </a:p>
        </p:txBody>
      </p:sp>
      <p:sp>
        <p:nvSpPr>
          <p:cNvPr id="5" name="TextBox 4"/>
          <p:cNvSpPr txBox="1"/>
          <p:nvPr/>
        </p:nvSpPr>
        <p:spPr>
          <a:xfrm>
            <a:off x="300761" y="1186647"/>
            <a:ext cx="8471463" cy="4585870"/>
          </a:xfrm>
          <a:prstGeom prst="rect">
            <a:avLst/>
          </a:prstGeom>
          <a:noFill/>
        </p:spPr>
        <p:txBody>
          <a:bodyPr wrap="square" rtlCol="0">
            <a:spAutoFit/>
          </a:bodyPr>
          <a:lstStyle/>
          <a:p>
            <a:pPr marL="457200" indent="-457200">
              <a:buFont typeface="Arial"/>
              <a:buChar char="•"/>
            </a:pPr>
            <a:r>
              <a:rPr lang="en-US" sz="3200" dirty="0" smtClean="0"/>
              <a:t>Feeling like a fraud – that you’ll be “found out”</a:t>
            </a:r>
          </a:p>
          <a:p>
            <a:pPr marL="457200" indent="-457200">
              <a:buFont typeface="Arial"/>
              <a:buChar char="•"/>
            </a:pPr>
            <a:endParaRPr lang="en-US" sz="1200" dirty="0" smtClean="0"/>
          </a:p>
          <a:p>
            <a:pPr marL="457200" indent="-457200">
              <a:buFont typeface="Arial"/>
              <a:buChar char="•"/>
            </a:pPr>
            <a:r>
              <a:rPr lang="en-US" sz="3200" dirty="0" smtClean="0"/>
              <a:t>Feeling that your success and advancements are due to luck more than skill</a:t>
            </a:r>
          </a:p>
          <a:p>
            <a:pPr marL="457200" indent="-457200">
              <a:buFont typeface="Arial"/>
              <a:buChar char="•"/>
            </a:pPr>
            <a:endParaRPr lang="en-US" sz="1200" dirty="0" smtClean="0"/>
          </a:p>
          <a:p>
            <a:pPr marL="457200" indent="-457200">
              <a:buFont typeface="Arial"/>
              <a:buChar char="•"/>
            </a:pPr>
            <a:r>
              <a:rPr lang="en-US" sz="3200" dirty="0" smtClean="0"/>
              <a:t>Plagued by self doubt</a:t>
            </a:r>
          </a:p>
          <a:p>
            <a:pPr marL="457200" indent="-457200">
              <a:buFont typeface="Arial"/>
              <a:buChar char="•"/>
            </a:pPr>
            <a:endParaRPr lang="en-US" sz="1200" dirty="0" smtClean="0"/>
          </a:p>
          <a:p>
            <a:pPr marL="457200" indent="-457200">
              <a:buFont typeface="Arial"/>
              <a:buChar char="•"/>
            </a:pPr>
            <a:r>
              <a:rPr lang="en-US" sz="3200" dirty="0"/>
              <a:t>In </a:t>
            </a:r>
            <a:r>
              <a:rPr lang="en-US" sz="3200" dirty="0" smtClean="0"/>
              <a:t>order to avoid detection as a fraud, you out</a:t>
            </a:r>
            <a:r>
              <a:rPr lang="en-US" sz="3200" dirty="0"/>
              <a:t>-prepare and out-credential everyone </a:t>
            </a:r>
            <a:r>
              <a:rPr lang="en-US" sz="3200" dirty="0" smtClean="0"/>
              <a:t>else –mismatch between competence and confidence.</a:t>
            </a:r>
            <a:endParaRPr lang="en-US" sz="3200" dirty="0"/>
          </a:p>
        </p:txBody>
      </p:sp>
    </p:spTree>
    <p:extLst>
      <p:ext uri="{BB962C8B-B14F-4D97-AF65-F5344CB8AC3E}">
        <p14:creationId xmlns:p14="http://schemas.microsoft.com/office/powerpoint/2010/main" val="3366105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4560" y="83557"/>
            <a:ext cx="8087157" cy="954107"/>
          </a:xfrm>
          <a:prstGeom prst="rect">
            <a:avLst/>
          </a:prstGeom>
          <a:noFill/>
        </p:spPr>
        <p:txBody>
          <a:bodyPr wrap="square" rtlCol="0">
            <a:spAutoFit/>
          </a:bodyPr>
          <a:lstStyle/>
          <a:p>
            <a:pPr algn="ctr"/>
            <a:r>
              <a:rPr lang="en-US" sz="2800" b="1" i="1" dirty="0" smtClean="0">
                <a:solidFill>
                  <a:srgbClr val="0000FF"/>
                </a:solidFill>
              </a:rPr>
              <a:t>BUILDING CONFIDENCE TO OVERCOME FEELING LIKE AN IMPOSTER</a:t>
            </a:r>
            <a:endParaRPr lang="en-US" sz="2800" b="1" i="1" dirty="0">
              <a:solidFill>
                <a:srgbClr val="0000FF"/>
              </a:solidFill>
            </a:endParaRPr>
          </a:p>
        </p:txBody>
      </p:sp>
      <p:sp>
        <p:nvSpPr>
          <p:cNvPr id="5" name="TextBox 4"/>
          <p:cNvSpPr txBox="1"/>
          <p:nvPr/>
        </p:nvSpPr>
        <p:spPr>
          <a:xfrm>
            <a:off x="284053" y="1271626"/>
            <a:ext cx="8588426" cy="830997"/>
          </a:xfrm>
          <a:prstGeom prst="rect">
            <a:avLst/>
          </a:prstGeom>
          <a:noFill/>
        </p:spPr>
        <p:txBody>
          <a:bodyPr wrap="square" rtlCol="0">
            <a:spAutoFit/>
          </a:bodyPr>
          <a:lstStyle/>
          <a:p>
            <a:pPr marL="342900" indent="-342900">
              <a:buFont typeface="Arial"/>
              <a:buChar char="•"/>
            </a:pPr>
            <a:r>
              <a:rPr lang="en-US" sz="2400" dirty="0" smtClean="0"/>
              <a:t>Get your support system in place -- advisors, mentors, friends, partner. </a:t>
            </a:r>
          </a:p>
        </p:txBody>
      </p:sp>
      <p:sp>
        <p:nvSpPr>
          <p:cNvPr id="6" name="TextBox 5"/>
          <p:cNvSpPr txBox="1"/>
          <p:nvPr/>
        </p:nvSpPr>
        <p:spPr>
          <a:xfrm>
            <a:off x="5480552" y="6199983"/>
            <a:ext cx="3663448" cy="646331"/>
          </a:xfrm>
          <a:prstGeom prst="rect">
            <a:avLst/>
          </a:prstGeom>
          <a:noFill/>
        </p:spPr>
        <p:txBody>
          <a:bodyPr wrap="square" rtlCol="0">
            <a:spAutoFit/>
          </a:bodyPr>
          <a:lstStyle/>
          <a:p>
            <a:r>
              <a:rPr lang="en-US" dirty="0" smtClean="0"/>
              <a:t>Modified from K. Kaplan, Unmasking the Imposter, Nature, 2009</a:t>
            </a:r>
            <a:endParaRPr lang="en-US" dirty="0"/>
          </a:p>
        </p:txBody>
      </p:sp>
    </p:spTree>
    <p:extLst>
      <p:ext uri="{BB962C8B-B14F-4D97-AF65-F5344CB8AC3E}">
        <p14:creationId xmlns:p14="http://schemas.microsoft.com/office/powerpoint/2010/main" val="3175840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4560" y="83557"/>
            <a:ext cx="8087157" cy="954107"/>
          </a:xfrm>
          <a:prstGeom prst="rect">
            <a:avLst/>
          </a:prstGeom>
          <a:noFill/>
        </p:spPr>
        <p:txBody>
          <a:bodyPr wrap="square" rtlCol="0">
            <a:spAutoFit/>
          </a:bodyPr>
          <a:lstStyle/>
          <a:p>
            <a:pPr algn="ctr"/>
            <a:r>
              <a:rPr lang="en-US" sz="2800" b="1" dirty="0" smtClean="0">
                <a:solidFill>
                  <a:srgbClr val="0000FF"/>
                </a:solidFill>
              </a:rPr>
              <a:t>BUILDING CONFIDENCE TO OVERCOME FEELING LIKE AN IMPOSTER</a:t>
            </a:r>
            <a:endParaRPr lang="en-US" sz="2800" b="1" dirty="0">
              <a:solidFill>
                <a:srgbClr val="0000FF"/>
              </a:solidFill>
            </a:endParaRPr>
          </a:p>
        </p:txBody>
      </p:sp>
      <p:sp>
        <p:nvSpPr>
          <p:cNvPr id="5" name="TextBox 4"/>
          <p:cNvSpPr txBox="1"/>
          <p:nvPr/>
        </p:nvSpPr>
        <p:spPr>
          <a:xfrm>
            <a:off x="284053" y="1271626"/>
            <a:ext cx="8588426" cy="2062103"/>
          </a:xfrm>
          <a:prstGeom prst="rect">
            <a:avLst/>
          </a:prstGeom>
          <a:noFill/>
        </p:spPr>
        <p:txBody>
          <a:bodyPr wrap="square" rtlCol="0">
            <a:spAutoFit/>
          </a:bodyPr>
          <a:lstStyle/>
          <a:p>
            <a:pPr marL="342900" indent="-342900">
              <a:buFont typeface="Arial"/>
              <a:buChar char="•"/>
            </a:pPr>
            <a:r>
              <a:rPr lang="en-US" sz="2400" dirty="0" smtClean="0"/>
              <a:t>Get your support system in place -- advisors, mentors, friends, partner. </a:t>
            </a:r>
          </a:p>
          <a:p>
            <a:pPr marL="342900" indent="-342900">
              <a:buFont typeface="Arial"/>
              <a:buChar char="•"/>
            </a:pPr>
            <a:endParaRPr lang="en-US" sz="1200" dirty="0" smtClean="0"/>
          </a:p>
          <a:p>
            <a:pPr marL="285750" indent="-285750">
              <a:buFont typeface="Arial"/>
              <a:buChar char="•"/>
            </a:pPr>
            <a:r>
              <a:rPr lang="en-US" sz="2400" dirty="0" smtClean="0"/>
              <a:t>Make </a:t>
            </a:r>
            <a:r>
              <a:rPr lang="en-US" sz="2400" dirty="0"/>
              <a:t>a list of your </a:t>
            </a:r>
            <a:r>
              <a:rPr lang="en-US" sz="2400" dirty="0" smtClean="0"/>
              <a:t>strengths to </a:t>
            </a:r>
            <a:r>
              <a:rPr lang="en-US" sz="2400" dirty="0"/>
              <a:t>remind yourself (and others) </a:t>
            </a:r>
            <a:r>
              <a:rPr lang="en-US" sz="2400" dirty="0" smtClean="0"/>
              <a:t>of </a:t>
            </a:r>
            <a:r>
              <a:rPr lang="en-US" sz="2400" dirty="0"/>
              <a:t>your own </a:t>
            </a:r>
            <a:r>
              <a:rPr lang="en-US" sz="2400" dirty="0" smtClean="0"/>
              <a:t>accomplishments </a:t>
            </a:r>
          </a:p>
          <a:p>
            <a:pPr marL="800100" lvl="1" indent="-342900">
              <a:buFont typeface="Courier New"/>
              <a:buChar char="o"/>
            </a:pPr>
            <a:r>
              <a:rPr lang="en-US" sz="2000" dirty="0" smtClean="0"/>
              <a:t>ongoing curriculum vitae</a:t>
            </a:r>
          </a:p>
        </p:txBody>
      </p:sp>
      <p:sp>
        <p:nvSpPr>
          <p:cNvPr id="6" name="TextBox 5"/>
          <p:cNvSpPr txBox="1"/>
          <p:nvPr/>
        </p:nvSpPr>
        <p:spPr>
          <a:xfrm>
            <a:off x="5480552" y="6199983"/>
            <a:ext cx="3663448" cy="646331"/>
          </a:xfrm>
          <a:prstGeom prst="rect">
            <a:avLst/>
          </a:prstGeom>
          <a:noFill/>
        </p:spPr>
        <p:txBody>
          <a:bodyPr wrap="square" rtlCol="0">
            <a:spAutoFit/>
          </a:bodyPr>
          <a:lstStyle/>
          <a:p>
            <a:r>
              <a:rPr lang="en-US" dirty="0" smtClean="0"/>
              <a:t>Modified from K. Kaplan, Unmasking the Imposter, Nature, 2009</a:t>
            </a:r>
            <a:endParaRPr lang="en-US" dirty="0"/>
          </a:p>
        </p:txBody>
      </p:sp>
    </p:spTree>
    <p:extLst>
      <p:ext uri="{BB962C8B-B14F-4D97-AF65-F5344CB8AC3E}">
        <p14:creationId xmlns:p14="http://schemas.microsoft.com/office/powerpoint/2010/main" val="568998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4560" y="83557"/>
            <a:ext cx="8087157" cy="954107"/>
          </a:xfrm>
          <a:prstGeom prst="rect">
            <a:avLst/>
          </a:prstGeom>
          <a:noFill/>
        </p:spPr>
        <p:txBody>
          <a:bodyPr wrap="square" rtlCol="0">
            <a:spAutoFit/>
          </a:bodyPr>
          <a:lstStyle/>
          <a:p>
            <a:pPr algn="ctr"/>
            <a:r>
              <a:rPr lang="en-US" sz="2800" b="1" dirty="0" smtClean="0">
                <a:solidFill>
                  <a:srgbClr val="0000FF"/>
                </a:solidFill>
              </a:rPr>
              <a:t>BUILDING CONFIDENCE TO OVERCOME FEELING LIKE AN IMPOSTER</a:t>
            </a:r>
            <a:endParaRPr lang="en-US" sz="2800" b="1" dirty="0">
              <a:solidFill>
                <a:srgbClr val="0000FF"/>
              </a:solidFill>
            </a:endParaRPr>
          </a:p>
        </p:txBody>
      </p:sp>
      <p:sp>
        <p:nvSpPr>
          <p:cNvPr id="5" name="TextBox 4"/>
          <p:cNvSpPr txBox="1"/>
          <p:nvPr/>
        </p:nvSpPr>
        <p:spPr>
          <a:xfrm>
            <a:off x="284053" y="1271626"/>
            <a:ext cx="8588426" cy="2616101"/>
          </a:xfrm>
          <a:prstGeom prst="rect">
            <a:avLst/>
          </a:prstGeom>
          <a:noFill/>
        </p:spPr>
        <p:txBody>
          <a:bodyPr wrap="square" rtlCol="0">
            <a:spAutoFit/>
          </a:bodyPr>
          <a:lstStyle/>
          <a:p>
            <a:pPr marL="342900" indent="-342900">
              <a:buFont typeface="Arial"/>
              <a:buChar char="•"/>
            </a:pPr>
            <a:r>
              <a:rPr lang="en-US" sz="2400" dirty="0" smtClean="0"/>
              <a:t>Get your support system in place -- advisors, mentors, friends, partner. </a:t>
            </a:r>
          </a:p>
          <a:p>
            <a:pPr marL="342900" indent="-342900">
              <a:buFont typeface="Arial"/>
              <a:buChar char="•"/>
            </a:pPr>
            <a:endParaRPr lang="en-US" sz="1200" dirty="0" smtClean="0"/>
          </a:p>
          <a:p>
            <a:pPr marL="285750" indent="-285750">
              <a:buFont typeface="Arial"/>
              <a:buChar char="•"/>
            </a:pPr>
            <a:r>
              <a:rPr lang="en-US" sz="2400" dirty="0" smtClean="0"/>
              <a:t>Make </a:t>
            </a:r>
            <a:r>
              <a:rPr lang="en-US" sz="2400" dirty="0"/>
              <a:t>a list of your </a:t>
            </a:r>
            <a:r>
              <a:rPr lang="en-US" sz="2400" dirty="0" smtClean="0"/>
              <a:t>strengths to </a:t>
            </a:r>
            <a:r>
              <a:rPr lang="en-US" sz="2400" dirty="0"/>
              <a:t>remind yourself (and others) </a:t>
            </a:r>
            <a:r>
              <a:rPr lang="en-US" sz="2400" dirty="0" smtClean="0"/>
              <a:t>of </a:t>
            </a:r>
            <a:r>
              <a:rPr lang="en-US" sz="2400" dirty="0"/>
              <a:t>your own </a:t>
            </a:r>
            <a:r>
              <a:rPr lang="en-US" sz="2400" dirty="0" smtClean="0"/>
              <a:t>accomplishments </a:t>
            </a:r>
          </a:p>
          <a:p>
            <a:pPr marL="800100" lvl="1" indent="-342900">
              <a:buFont typeface="Courier New"/>
              <a:buChar char="o"/>
            </a:pPr>
            <a:r>
              <a:rPr lang="en-US" sz="2000" dirty="0" smtClean="0"/>
              <a:t>ongoing curriculum vitae </a:t>
            </a:r>
          </a:p>
          <a:p>
            <a:pPr marL="285750" indent="-285750">
              <a:buFont typeface="Arial"/>
              <a:buChar char="•"/>
            </a:pPr>
            <a:endParaRPr lang="en-US" sz="1200" dirty="0" smtClean="0"/>
          </a:p>
          <a:p>
            <a:pPr marL="285750" indent="-285750">
              <a:buFont typeface="Arial"/>
              <a:buChar char="•"/>
            </a:pPr>
            <a:r>
              <a:rPr lang="en-US" sz="2400" dirty="0" smtClean="0"/>
              <a:t>Remind yourself that sometimes good enough is good enough. </a:t>
            </a:r>
          </a:p>
        </p:txBody>
      </p:sp>
      <p:sp>
        <p:nvSpPr>
          <p:cNvPr id="6" name="TextBox 5"/>
          <p:cNvSpPr txBox="1"/>
          <p:nvPr/>
        </p:nvSpPr>
        <p:spPr>
          <a:xfrm>
            <a:off x="5480552" y="6199983"/>
            <a:ext cx="3663448" cy="646331"/>
          </a:xfrm>
          <a:prstGeom prst="rect">
            <a:avLst/>
          </a:prstGeom>
          <a:noFill/>
        </p:spPr>
        <p:txBody>
          <a:bodyPr wrap="square" rtlCol="0">
            <a:spAutoFit/>
          </a:bodyPr>
          <a:lstStyle/>
          <a:p>
            <a:r>
              <a:rPr lang="en-US" dirty="0" smtClean="0"/>
              <a:t>Modified from K. Kaplan, Unmasking the Imposter, Nature, 2009</a:t>
            </a:r>
            <a:endParaRPr lang="en-US" dirty="0"/>
          </a:p>
        </p:txBody>
      </p:sp>
    </p:spTree>
    <p:extLst>
      <p:ext uri="{BB962C8B-B14F-4D97-AF65-F5344CB8AC3E}">
        <p14:creationId xmlns:p14="http://schemas.microsoft.com/office/powerpoint/2010/main" val="11972761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4560" y="83557"/>
            <a:ext cx="8087157" cy="954107"/>
          </a:xfrm>
          <a:prstGeom prst="rect">
            <a:avLst/>
          </a:prstGeom>
          <a:noFill/>
        </p:spPr>
        <p:txBody>
          <a:bodyPr wrap="square" rtlCol="0">
            <a:spAutoFit/>
          </a:bodyPr>
          <a:lstStyle/>
          <a:p>
            <a:pPr algn="ctr"/>
            <a:r>
              <a:rPr lang="en-US" sz="2800" b="1" dirty="0" smtClean="0">
                <a:solidFill>
                  <a:srgbClr val="0000FF"/>
                </a:solidFill>
              </a:rPr>
              <a:t>BUILDING CONFIDENCE TO OVERCOME FEELING LIKE AN IMPOSTER</a:t>
            </a:r>
            <a:endParaRPr lang="en-US" sz="2800" b="1" dirty="0">
              <a:solidFill>
                <a:srgbClr val="0000FF"/>
              </a:solidFill>
            </a:endParaRPr>
          </a:p>
        </p:txBody>
      </p:sp>
      <p:sp>
        <p:nvSpPr>
          <p:cNvPr id="5" name="TextBox 4"/>
          <p:cNvSpPr txBox="1"/>
          <p:nvPr/>
        </p:nvSpPr>
        <p:spPr>
          <a:xfrm>
            <a:off x="284053" y="1271626"/>
            <a:ext cx="8588426" cy="5139868"/>
          </a:xfrm>
          <a:prstGeom prst="rect">
            <a:avLst/>
          </a:prstGeom>
          <a:noFill/>
        </p:spPr>
        <p:txBody>
          <a:bodyPr wrap="square" rtlCol="0">
            <a:spAutoFit/>
          </a:bodyPr>
          <a:lstStyle/>
          <a:p>
            <a:pPr marL="342900" indent="-342900">
              <a:buFont typeface="Arial"/>
              <a:buChar char="•"/>
            </a:pPr>
            <a:r>
              <a:rPr lang="en-US" sz="2400" dirty="0" smtClean="0"/>
              <a:t>Get your support system in place -- advisors, mentors, friends, partner. </a:t>
            </a:r>
          </a:p>
          <a:p>
            <a:pPr marL="342900" indent="-342900">
              <a:buFont typeface="Arial"/>
              <a:buChar char="•"/>
            </a:pPr>
            <a:endParaRPr lang="en-US" sz="1200" dirty="0" smtClean="0"/>
          </a:p>
          <a:p>
            <a:pPr marL="285750" indent="-285750">
              <a:buFont typeface="Arial"/>
              <a:buChar char="•"/>
            </a:pPr>
            <a:r>
              <a:rPr lang="en-US" sz="2400" dirty="0" smtClean="0"/>
              <a:t>Make </a:t>
            </a:r>
            <a:r>
              <a:rPr lang="en-US" sz="2400" dirty="0"/>
              <a:t>a list of your </a:t>
            </a:r>
            <a:r>
              <a:rPr lang="en-US" sz="2400" dirty="0" smtClean="0"/>
              <a:t>strengths to </a:t>
            </a:r>
            <a:r>
              <a:rPr lang="en-US" sz="2400" dirty="0"/>
              <a:t>remind </a:t>
            </a:r>
            <a:r>
              <a:rPr lang="en-US" sz="2400" dirty="0" smtClean="0"/>
              <a:t>yourself (and others) </a:t>
            </a:r>
            <a:r>
              <a:rPr lang="en-US" sz="2400" dirty="0"/>
              <a:t>of your </a:t>
            </a:r>
            <a:r>
              <a:rPr lang="en-US" sz="2400" dirty="0" smtClean="0"/>
              <a:t>accomplishments </a:t>
            </a:r>
          </a:p>
          <a:p>
            <a:pPr marL="800100" lvl="1" indent="-342900">
              <a:buFont typeface="Courier New"/>
              <a:buChar char="o"/>
            </a:pPr>
            <a:r>
              <a:rPr lang="en-US" sz="2000" dirty="0" smtClean="0"/>
              <a:t>ongoing curriculum vitae </a:t>
            </a:r>
          </a:p>
          <a:p>
            <a:pPr marL="285750" indent="-285750">
              <a:buFont typeface="Arial"/>
              <a:buChar char="•"/>
            </a:pPr>
            <a:endParaRPr lang="en-US" sz="1200" dirty="0" smtClean="0"/>
          </a:p>
          <a:p>
            <a:pPr marL="285750" indent="-285750">
              <a:buFont typeface="Arial"/>
              <a:buChar char="•"/>
            </a:pPr>
            <a:r>
              <a:rPr lang="en-US" sz="2400" dirty="0" smtClean="0"/>
              <a:t>Remind yourself that sometimes good enough is good enough. </a:t>
            </a:r>
          </a:p>
          <a:p>
            <a:pPr marL="285750" indent="-285750">
              <a:buFont typeface="Arial"/>
              <a:buChar char="•"/>
            </a:pPr>
            <a:endParaRPr lang="en-US" sz="1200" dirty="0" smtClean="0"/>
          </a:p>
          <a:p>
            <a:pPr marL="285750" indent="-285750">
              <a:buFont typeface="Arial"/>
              <a:buChar char="•"/>
            </a:pPr>
            <a:r>
              <a:rPr lang="en-US" sz="2400" dirty="0" smtClean="0"/>
              <a:t>Be </a:t>
            </a:r>
            <a:r>
              <a:rPr lang="en-US" sz="2400" dirty="0"/>
              <a:t>aware of your language choices. If you find yourself thinking you were ‘lucky’ to have </a:t>
            </a:r>
            <a:r>
              <a:rPr lang="en-US" sz="2400" dirty="0" smtClean="0"/>
              <a:t>received … </a:t>
            </a:r>
          </a:p>
          <a:p>
            <a:pPr marL="800100" lvl="1" indent="-342900">
              <a:buFont typeface="Courier New"/>
              <a:buChar char="o"/>
            </a:pPr>
            <a:r>
              <a:rPr lang="en-US" sz="2000" dirty="0" smtClean="0"/>
              <a:t> an ‘A’</a:t>
            </a:r>
          </a:p>
          <a:p>
            <a:pPr marL="800100" lvl="1" indent="-342900">
              <a:buFont typeface="Courier New"/>
              <a:buChar char="o"/>
            </a:pPr>
            <a:r>
              <a:rPr lang="en-US" sz="2000" dirty="0" smtClean="0"/>
              <a:t>a great job</a:t>
            </a:r>
          </a:p>
          <a:p>
            <a:pPr marL="800100" lvl="1" indent="-342900">
              <a:buFont typeface="Courier New"/>
              <a:buChar char="o"/>
            </a:pPr>
            <a:r>
              <a:rPr lang="en-US" sz="2000" dirty="0" smtClean="0"/>
              <a:t>a promotion</a:t>
            </a:r>
          </a:p>
          <a:p>
            <a:pPr marL="800100" lvl="1" indent="-342900">
              <a:buFont typeface="Courier New"/>
              <a:buChar char="o"/>
            </a:pPr>
            <a:r>
              <a:rPr lang="en-US" sz="2000" dirty="0" smtClean="0"/>
              <a:t>a </a:t>
            </a:r>
            <a:r>
              <a:rPr lang="en-US" sz="2000" dirty="0"/>
              <a:t>grant or published a </a:t>
            </a:r>
            <a:r>
              <a:rPr lang="en-US" sz="2000" dirty="0" smtClean="0"/>
              <a:t>paper</a:t>
            </a:r>
          </a:p>
          <a:p>
            <a:pPr lvl="1"/>
            <a:r>
              <a:rPr lang="en-US" sz="2400" dirty="0" smtClean="0"/>
              <a:t>… focus </a:t>
            </a:r>
            <a:r>
              <a:rPr lang="en-US" sz="2400" dirty="0"/>
              <a:t>on what you did to earn it.</a:t>
            </a:r>
          </a:p>
        </p:txBody>
      </p:sp>
      <p:sp>
        <p:nvSpPr>
          <p:cNvPr id="6" name="TextBox 5"/>
          <p:cNvSpPr txBox="1"/>
          <p:nvPr/>
        </p:nvSpPr>
        <p:spPr>
          <a:xfrm>
            <a:off x="6265875" y="6211439"/>
            <a:ext cx="2878124" cy="523220"/>
          </a:xfrm>
          <a:prstGeom prst="rect">
            <a:avLst/>
          </a:prstGeom>
          <a:noFill/>
        </p:spPr>
        <p:txBody>
          <a:bodyPr wrap="square" rtlCol="0">
            <a:spAutoFit/>
          </a:bodyPr>
          <a:lstStyle/>
          <a:p>
            <a:r>
              <a:rPr lang="en-US" sz="1400" dirty="0" smtClean="0"/>
              <a:t>Modified from K. Kaplan, Unmasking the Imposter, Nature, 2009</a:t>
            </a:r>
            <a:endParaRPr lang="en-US" sz="1400" dirty="0"/>
          </a:p>
        </p:txBody>
      </p:sp>
    </p:spTree>
    <p:extLst>
      <p:ext uri="{BB962C8B-B14F-4D97-AF65-F5344CB8AC3E}">
        <p14:creationId xmlns:p14="http://schemas.microsoft.com/office/powerpoint/2010/main" val="24457781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61478"/>
          </a:xfrm>
        </p:spPr>
        <p:txBody>
          <a:bodyPr>
            <a:normAutofit/>
          </a:bodyPr>
          <a:lstStyle/>
          <a:p>
            <a:r>
              <a:rPr lang="en-US" sz="3200" b="1" i="1" dirty="0" smtClean="0">
                <a:solidFill>
                  <a:srgbClr val="0000FF"/>
                </a:solidFill>
              </a:rPr>
              <a:t>Small Group Discussion</a:t>
            </a:r>
            <a:endParaRPr lang="en-US" sz="3200" b="1" i="1" dirty="0">
              <a:solidFill>
                <a:srgbClr val="0000FF"/>
              </a:solidFill>
            </a:endParaRPr>
          </a:p>
        </p:txBody>
      </p:sp>
      <p:sp>
        <p:nvSpPr>
          <p:cNvPr id="5" name="Rectangle 4"/>
          <p:cNvSpPr/>
          <p:nvPr/>
        </p:nvSpPr>
        <p:spPr>
          <a:xfrm>
            <a:off x="457200" y="1259175"/>
            <a:ext cx="8229600" cy="4893647"/>
          </a:xfrm>
          <a:prstGeom prst="rect">
            <a:avLst/>
          </a:prstGeom>
        </p:spPr>
        <p:txBody>
          <a:bodyPr wrap="square">
            <a:spAutoFit/>
          </a:bodyPr>
          <a:lstStyle/>
          <a:p>
            <a:pPr marL="342900" indent="-342900" algn="just">
              <a:buFont typeface="+mj-lt"/>
              <a:buAutoNum type="arabicPeriod"/>
            </a:pPr>
            <a:r>
              <a:rPr lang="en-US" sz="2400" dirty="0" smtClean="0"/>
              <a:t>Discuss </a:t>
            </a:r>
            <a:r>
              <a:rPr lang="en-US" sz="2400" dirty="0"/>
              <a:t>circumstances where you have felt inadequate or have been plagued by self-doubt at different stages in your </a:t>
            </a:r>
            <a:r>
              <a:rPr lang="en-US" sz="2400" dirty="0" smtClean="0"/>
              <a:t>career.</a:t>
            </a:r>
            <a:endParaRPr lang="en-US" sz="2400" b="1" u="sng" dirty="0" smtClean="0"/>
          </a:p>
          <a:p>
            <a:pPr algn="ctr"/>
            <a:r>
              <a:rPr lang="en-US" sz="2400" b="1" i="1" u="sng" dirty="0" smtClean="0"/>
              <a:t>CONFIDENCE </a:t>
            </a:r>
            <a:r>
              <a:rPr lang="en-US" sz="2400" b="1" i="1" u="sng" dirty="0"/>
              <a:t>BUILDERS</a:t>
            </a:r>
            <a:endParaRPr lang="en-US" sz="2400" i="1" dirty="0"/>
          </a:p>
          <a:p>
            <a:pPr lvl="0" algn="just"/>
            <a:endParaRPr lang="en-US" sz="2400" dirty="0" smtClean="0"/>
          </a:p>
          <a:p>
            <a:pPr marL="342900" indent="-342900" algn="just">
              <a:buFont typeface="+mj-lt"/>
              <a:buAutoNum type="arabicPeriod" startAt="2"/>
            </a:pPr>
            <a:r>
              <a:rPr lang="en-US" sz="2400" dirty="0"/>
              <a:t>What strategies have you used to ward off or attenuate the feeling of inadequacy?</a:t>
            </a:r>
          </a:p>
          <a:p>
            <a:pPr marL="342900" lvl="0" indent="-342900" algn="just">
              <a:buFont typeface="+mj-lt"/>
              <a:buAutoNum type="arabicPeriod" startAt="2"/>
            </a:pPr>
            <a:r>
              <a:rPr lang="en-US" sz="2400" dirty="0" smtClean="0"/>
              <a:t>What </a:t>
            </a:r>
            <a:r>
              <a:rPr lang="en-US" sz="2400" dirty="0"/>
              <a:t>work-related skills do you excel at</a:t>
            </a:r>
            <a:r>
              <a:rPr lang="en-US" sz="2400" dirty="0" smtClean="0"/>
              <a:t>? </a:t>
            </a:r>
            <a:endParaRPr lang="en-US" sz="2400" dirty="0"/>
          </a:p>
          <a:p>
            <a:pPr marL="342900" lvl="0" indent="-342900" algn="just">
              <a:buFont typeface="+mj-lt"/>
              <a:buAutoNum type="arabicPeriod" startAt="2"/>
            </a:pPr>
            <a:r>
              <a:rPr lang="en-US" sz="2400" dirty="0"/>
              <a:t>What can YOU do to promote your skills, get recognition for them, and turn that recognition into something of value to you (promotion, awards, speaker invitations, more research space, etc.)?</a:t>
            </a:r>
          </a:p>
          <a:p>
            <a:pPr marL="342900" lvl="0" indent="-342900" algn="just">
              <a:buFont typeface="+mj-lt"/>
              <a:buAutoNum type="arabicPeriod" startAt="2"/>
            </a:pPr>
            <a:r>
              <a:rPr lang="en-US" sz="2400" dirty="0"/>
              <a:t>What can you do to get OTHERS to promote your skills</a:t>
            </a:r>
            <a:r>
              <a:rPr lang="en-US" sz="2400" dirty="0" smtClean="0"/>
              <a:t>?</a:t>
            </a:r>
          </a:p>
        </p:txBody>
      </p:sp>
    </p:spTree>
    <p:extLst>
      <p:ext uri="{BB962C8B-B14F-4D97-AF65-F5344CB8AC3E}">
        <p14:creationId xmlns:p14="http://schemas.microsoft.com/office/powerpoint/2010/main" val="980902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3048"/>
            <a:ext cx="8229600" cy="711590"/>
          </a:xfrm>
        </p:spPr>
        <p:txBody>
          <a:bodyPr>
            <a:normAutofit/>
          </a:bodyPr>
          <a:lstStyle/>
          <a:p>
            <a:r>
              <a:rPr lang="en-US" sz="3200" b="1" dirty="0" smtClean="0"/>
              <a:t>WORKSHOP OBJECTIVES</a:t>
            </a:r>
            <a:endParaRPr lang="en-US" sz="3200" b="1" dirty="0"/>
          </a:p>
        </p:txBody>
      </p:sp>
      <p:sp>
        <p:nvSpPr>
          <p:cNvPr id="3" name="Content Placeholder 2"/>
          <p:cNvSpPr>
            <a:spLocks noGrp="1"/>
          </p:cNvSpPr>
          <p:nvPr>
            <p:ph idx="1"/>
          </p:nvPr>
        </p:nvSpPr>
        <p:spPr>
          <a:xfrm>
            <a:off x="457200" y="992251"/>
            <a:ext cx="8229600" cy="5573596"/>
          </a:xfrm>
        </p:spPr>
        <p:txBody>
          <a:bodyPr>
            <a:normAutofit/>
          </a:bodyPr>
          <a:lstStyle/>
          <a:p>
            <a:r>
              <a:rPr lang="en-US" sz="2400" dirty="0" smtClean="0"/>
              <a:t>Understand the ramifications of gender differences in confidence levels and its impact on educational and career outcomes</a:t>
            </a:r>
          </a:p>
          <a:p>
            <a:pPr marL="0" indent="0">
              <a:buNone/>
            </a:pPr>
            <a:endParaRPr lang="en-US" sz="1200" dirty="0" smtClean="0"/>
          </a:p>
          <a:p>
            <a:r>
              <a:rPr lang="en-US" sz="2400" dirty="0" smtClean="0"/>
              <a:t>Identify signs and symptoms of Imposter Syndrome</a:t>
            </a:r>
          </a:p>
          <a:p>
            <a:pPr marL="0" indent="0">
              <a:buNone/>
            </a:pPr>
            <a:endParaRPr lang="en-US" sz="1200" dirty="0" smtClean="0"/>
          </a:p>
          <a:p>
            <a:r>
              <a:rPr lang="en-US" sz="2400" dirty="0" smtClean="0"/>
              <a:t>Positive problem solving:</a:t>
            </a:r>
          </a:p>
          <a:p>
            <a:pPr lvl="1">
              <a:buFont typeface="Courier New"/>
              <a:buChar char="o"/>
            </a:pPr>
            <a:r>
              <a:rPr lang="en-US" sz="2400" dirty="0" smtClean="0"/>
              <a:t>Identify your skills</a:t>
            </a:r>
          </a:p>
          <a:p>
            <a:pPr lvl="1">
              <a:buFont typeface="Courier New"/>
              <a:buChar char="o"/>
            </a:pPr>
            <a:r>
              <a:rPr lang="en-US" sz="2400" dirty="0" smtClean="0"/>
              <a:t>Promote your skills in order to get recognition</a:t>
            </a:r>
          </a:p>
          <a:p>
            <a:pPr lvl="1">
              <a:buFont typeface="Courier New"/>
              <a:buChar char="o"/>
            </a:pPr>
            <a:r>
              <a:rPr lang="en-US" sz="2400" dirty="0" smtClean="0"/>
              <a:t>Formulate strategies to attenuate feelings of inadequacy and stop feeling like an imposter</a:t>
            </a:r>
          </a:p>
          <a:p>
            <a:pPr>
              <a:buFont typeface="Courier New"/>
              <a:buChar char="o"/>
            </a:pPr>
            <a:endParaRPr lang="en-US" dirty="0"/>
          </a:p>
        </p:txBody>
      </p:sp>
    </p:spTree>
    <p:extLst>
      <p:ext uri="{BB962C8B-B14F-4D97-AF65-F5344CB8AC3E}">
        <p14:creationId xmlns:p14="http://schemas.microsoft.com/office/powerpoint/2010/main" val="36452903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5144" y="1348203"/>
            <a:ext cx="7223604" cy="2554545"/>
          </a:xfrm>
          <a:prstGeom prst="rect">
            <a:avLst/>
          </a:prstGeom>
          <a:noFill/>
        </p:spPr>
        <p:txBody>
          <a:bodyPr wrap="square" rtlCol="0">
            <a:spAutoFit/>
          </a:bodyPr>
          <a:lstStyle/>
          <a:p>
            <a:pPr algn="ctr"/>
            <a:r>
              <a:rPr lang="en-US" sz="3200" b="1" cap="all" dirty="0" smtClean="0"/>
              <a:t>“Confidence is the stuff that turns thoughts into action.”</a:t>
            </a:r>
          </a:p>
          <a:p>
            <a:pPr algn="r"/>
            <a:endParaRPr lang="en-US" sz="3200" b="1" dirty="0" smtClean="0"/>
          </a:p>
          <a:p>
            <a:pPr algn="r"/>
            <a:r>
              <a:rPr lang="en-US" sz="3200" i="1" dirty="0" smtClean="0"/>
              <a:t>Richard Petty</a:t>
            </a:r>
          </a:p>
          <a:p>
            <a:pPr algn="r"/>
            <a:r>
              <a:rPr lang="en-US" sz="3200" i="1" dirty="0" smtClean="0"/>
              <a:t>Professor of Psychology</a:t>
            </a:r>
          </a:p>
        </p:txBody>
      </p:sp>
    </p:spTree>
    <p:extLst>
      <p:ext uri="{BB962C8B-B14F-4D97-AF65-F5344CB8AC3E}">
        <p14:creationId xmlns:p14="http://schemas.microsoft.com/office/powerpoint/2010/main" val="216595736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454" y="274638"/>
            <a:ext cx="8810850" cy="1143000"/>
          </a:xfrm>
        </p:spPr>
        <p:txBody>
          <a:bodyPr>
            <a:normAutofit/>
          </a:bodyPr>
          <a:lstStyle/>
          <a:p>
            <a:r>
              <a:rPr lang="en-US" sz="3200" b="1" dirty="0" smtClean="0">
                <a:solidFill>
                  <a:srgbClr val="0000FF"/>
                </a:solidFill>
              </a:rPr>
              <a:t>Confidence Problems in the STEM Fields</a:t>
            </a:r>
            <a:endParaRPr lang="en-US" sz="3200" b="1" dirty="0">
              <a:solidFill>
                <a:srgbClr val="0000FF"/>
              </a:solidFill>
            </a:endParaRPr>
          </a:p>
        </p:txBody>
      </p:sp>
      <p:sp>
        <p:nvSpPr>
          <p:cNvPr id="3" name="Content Placeholder 2"/>
          <p:cNvSpPr>
            <a:spLocks noGrp="1"/>
          </p:cNvSpPr>
          <p:nvPr>
            <p:ph idx="1"/>
          </p:nvPr>
        </p:nvSpPr>
        <p:spPr/>
        <p:txBody>
          <a:bodyPr/>
          <a:lstStyle/>
          <a:p>
            <a:r>
              <a:rPr lang="en-US" sz="2400" dirty="0" smtClean="0"/>
              <a:t>Competent women underestimate their test scores on exams</a:t>
            </a:r>
          </a:p>
          <a:p>
            <a:r>
              <a:rPr lang="en-US" sz="2400" dirty="0" smtClean="0"/>
              <a:t>Competent women’s lack of confidence cause them to leave STEM fields</a:t>
            </a:r>
          </a:p>
          <a:p>
            <a:r>
              <a:rPr lang="en-US" sz="2400" dirty="0"/>
              <a:t>Both men and women believe that women make poor leaders, leading to gender bias in leadership</a:t>
            </a:r>
          </a:p>
          <a:p>
            <a:r>
              <a:rPr lang="en-US" sz="2400" dirty="0" smtClean="0"/>
              <a:t>Women don’t negotiate salary</a:t>
            </a:r>
          </a:p>
        </p:txBody>
      </p:sp>
    </p:spTree>
    <p:extLst>
      <p:ext uri="{BB962C8B-B14F-4D97-AF65-F5344CB8AC3E}">
        <p14:creationId xmlns:p14="http://schemas.microsoft.com/office/powerpoint/2010/main" val="3493637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050995"/>
          </a:xfrm>
        </p:spPr>
        <p:txBody>
          <a:bodyPr>
            <a:normAutofit/>
          </a:bodyPr>
          <a:lstStyle/>
          <a:p>
            <a:r>
              <a:rPr lang="en-US" sz="2400" dirty="0" smtClean="0"/>
              <a:t>Competent women underestimate their test scores on exams</a:t>
            </a:r>
          </a:p>
          <a:p>
            <a:r>
              <a:rPr lang="en-US" sz="2400" dirty="0" smtClean="0"/>
              <a:t>Competent women’s lack of confidence causes them to leave STEM fields</a:t>
            </a:r>
          </a:p>
          <a:p>
            <a:r>
              <a:rPr lang="en-US" sz="2400" dirty="0"/>
              <a:t>Both men and women believe that women make poor leaders, leading to gender bias in leadership</a:t>
            </a:r>
          </a:p>
          <a:p>
            <a:r>
              <a:rPr lang="en-US" sz="2400" dirty="0" smtClean="0"/>
              <a:t>Women don’t negotiate salary</a:t>
            </a:r>
          </a:p>
          <a:p>
            <a:endParaRPr lang="en-US" sz="2400" dirty="0"/>
          </a:p>
          <a:p>
            <a:pPr marL="0" indent="0" algn="ctr">
              <a:buNone/>
            </a:pPr>
            <a:r>
              <a:rPr lang="en-US" sz="2400" b="1" dirty="0" smtClean="0">
                <a:solidFill>
                  <a:srgbClr val="0000FF"/>
                </a:solidFill>
              </a:rPr>
              <a:t>NEGATIVE OUTCOMES:</a:t>
            </a:r>
            <a:endParaRPr lang="en-US" sz="2400" dirty="0" smtClean="0"/>
          </a:p>
          <a:p>
            <a:pPr marL="0" indent="0" algn="ctr">
              <a:buNone/>
            </a:pPr>
            <a:r>
              <a:rPr lang="en-US" sz="2400" dirty="0" smtClean="0"/>
              <a:t>Well educated, talented women won’t get ahead in the workforce, and when they do it’s for less salary than men.</a:t>
            </a:r>
          </a:p>
          <a:p>
            <a:endParaRPr lang="en-US" sz="2400" dirty="0" smtClean="0"/>
          </a:p>
          <a:p>
            <a:endParaRPr lang="en-US" dirty="0" smtClean="0"/>
          </a:p>
          <a:p>
            <a:endParaRPr lang="en-US" dirty="0"/>
          </a:p>
        </p:txBody>
      </p:sp>
      <p:sp>
        <p:nvSpPr>
          <p:cNvPr id="6" name="Title 1"/>
          <p:cNvSpPr>
            <a:spLocks noGrp="1"/>
          </p:cNvSpPr>
          <p:nvPr>
            <p:ph type="title"/>
          </p:nvPr>
        </p:nvSpPr>
        <p:spPr>
          <a:xfrm>
            <a:off x="172454" y="274638"/>
            <a:ext cx="8810850" cy="1143000"/>
          </a:xfrm>
        </p:spPr>
        <p:txBody>
          <a:bodyPr>
            <a:normAutofit/>
          </a:bodyPr>
          <a:lstStyle/>
          <a:p>
            <a:r>
              <a:rPr lang="en-US" sz="3200" b="1" dirty="0" smtClean="0">
                <a:solidFill>
                  <a:srgbClr val="0000FF"/>
                </a:solidFill>
              </a:rPr>
              <a:t>Confidence Problems in the STEM Fields</a:t>
            </a:r>
            <a:endParaRPr lang="en-US" sz="3200" b="1" dirty="0">
              <a:solidFill>
                <a:srgbClr val="0000FF"/>
              </a:solidFill>
            </a:endParaRPr>
          </a:p>
        </p:txBody>
      </p:sp>
    </p:spTree>
    <p:extLst>
      <p:ext uri="{BB962C8B-B14F-4D97-AF65-F5344CB8AC3E}">
        <p14:creationId xmlns:p14="http://schemas.microsoft.com/office/powerpoint/2010/main" val="238572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t>Competent women underestimate their test scores on exams</a:t>
            </a:r>
          </a:p>
          <a:p>
            <a:r>
              <a:rPr lang="en-US" sz="2400" dirty="0" smtClean="0"/>
              <a:t>Competent women’s lack of confidence cause them to leave STEM fields</a:t>
            </a:r>
          </a:p>
          <a:p>
            <a:r>
              <a:rPr lang="en-US" sz="2400" dirty="0" smtClean="0"/>
              <a:t>Both men and women believe that women make poor leaders, leading to gender bias in leadership</a:t>
            </a:r>
          </a:p>
          <a:p>
            <a:r>
              <a:rPr lang="en-US" sz="2400" dirty="0" smtClean="0"/>
              <a:t>Women don’t negotiate salary</a:t>
            </a:r>
          </a:p>
          <a:p>
            <a:endParaRPr lang="en-US" sz="2400" dirty="0"/>
          </a:p>
          <a:p>
            <a:pPr marL="0" indent="0" algn="ctr">
              <a:buNone/>
            </a:pPr>
            <a:r>
              <a:rPr lang="en-US" sz="2400" b="1" dirty="0" smtClean="0">
                <a:solidFill>
                  <a:srgbClr val="0000FF"/>
                </a:solidFill>
              </a:rPr>
              <a:t>NEGATIVE OUTCOMES:</a:t>
            </a:r>
          </a:p>
          <a:p>
            <a:pPr marL="0" indent="0" algn="ctr">
              <a:buNone/>
            </a:pPr>
            <a:r>
              <a:rPr lang="en-US" sz="2400" dirty="0" smtClean="0"/>
              <a:t>Well educated, talented women won’t get ahead in the workforce, and when they do it’s for less salary than men.</a:t>
            </a:r>
          </a:p>
          <a:p>
            <a:endParaRPr lang="en-US" sz="2400" dirty="0" smtClean="0"/>
          </a:p>
          <a:p>
            <a:endParaRPr lang="en-US" dirty="0" smtClean="0"/>
          </a:p>
          <a:p>
            <a:endParaRPr lang="en-US" dirty="0"/>
          </a:p>
        </p:txBody>
      </p:sp>
      <p:sp>
        <p:nvSpPr>
          <p:cNvPr id="4" name="TextBox 3"/>
          <p:cNvSpPr txBox="1"/>
          <p:nvPr/>
        </p:nvSpPr>
        <p:spPr>
          <a:xfrm>
            <a:off x="5062827" y="6231728"/>
            <a:ext cx="3954779" cy="461665"/>
          </a:xfrm>
          <a:prstGeom prst="rect">
            <a:avLst/>
          </a:prstGeom>
          <a:noFill/>
        </p:spPr>
        <p:txBody>
          <a:bodyPr wrap="none" rtlCol="0">
            <a:spAutoFit/>
          </a:bodyPr>
          <a:lstStyle/>
          <a:p>
            <a:r>
              <a:rPr lang="en-US" sz="2400" b="1" dirty="0" smtClean="0">
                <a:solidFill>
                  <a:srgbClr val="0000FF"/>
                </a:solidFill>
              </a:rPr>
              <a:t>LET’S LOOK AT SOME DATA …</a:t>
            </a:r>
            <a:endParaRPr lang="en-US" sz="2400" b="1" dirty="0">
              <a:solidFill>
                <a:srgbClr val="0000FF"/>
              </a:solidFill>
            </a:endParaRPr>
          </a:p>
        </p:txBody>
      </p:sp>
      <p:sp>
        <p:nvSpPr>
          <p:cNvPr id="6" name="Title 1"/>
          <p:cNvSpPr>
            <a:spLocks noGrp="1"/>
          </p:cNvSpPr>
          <p:nvPr>
            <p:ph type="title"/>
          </p:nvPr>
        </p:nvSpPr>
        <p:spPr>
          <a:xfrm>
            <a:off x="172454" y="274638"/>
            <a:ext cx="8810850" cy="1143000"/>
          </a:xfrm>
        </p:spPr>
        <p:txBody>
          <a:bodyPr>
            <a:normAutofit/>
          </a:bodyPr>
          <a:lstStyle/>
          <a:p>
            <a:r>
              <a:rPr lang="en-US" sz="3200" b="1" dirty="0" smtClean="0">
                <a:solidFill>
                  <a:srgbClr val="0000FF"/>
                </a:solidFill>
              </a:rPr>
              <a:t>Confidence Problems in the STEM Fields</a:t>
            </a:r>
            <a:endParaRPr lang="en-US" sz="3200" b="1" dirty="0">
              <a:solidFill>
                <a:srgbClr val="0000FF"/>
              </a:solidFill>
            </a:endParaRPr>
          </a:p>
        </p:txBody>
      </p:sp>
    </p:spTree>
    <p:extLst>
      <p:ext uri="{BB962C8B-B14F-4D97-AF65-F5344CB8AC3E}">
        <p14:creationId xmlns:p14="http://schemas.microsoft.com/office/powerpoint/2010/main" val="3337874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4561" y="285394"/>
            <a:ext cx="8127302" cy="3447097"/>
          </a:xfrm>
          <a:prstGeom prst="rect">
            <a:avLst/>
          </a:prstGeom>
        </p:spPr>
        <p:txBody>
          <a:bodyPr wrap="square">
            <a:spAutoFit/>
          </a:bodyPr>
          <a:lstStyle/>
          <a:p>
            <a:pPr algn="ctr"/>
            <a:r>
              <a:rPr lang="en-US" sz="3600" b="1" i="1" dirty="0" smtClean="0">
                <a:solidFill>
                  <a:srgbClr val="0000FF"/>
                </a:solidFill>
              </a:rPr>
              <a:t>Gender differences in estimating scores </a:t>
            </a:r>
            <a:r>
              <a:rPr lang="en-US" sz="3600" b="1" i="1" dirty="0">
                <a:solidFill>
                  <a:srgbClr val="0000FF"/>
                </a:solidFill>
              </a:rPr>
              <a:t>on </a:t>
            </a:r>
            <a:r>
              <a:rPr lang="en-US" sz="3600" b="1" i="1" dirty="0" smtClean="0">
                <a:solidFill>
                  <a:srgbClr val="0000FF"/>
                </a:solidFill>
              </a:rPr>
              <a:t>exams in STEM  fields</a:t>
            </a:r>
            <a:endParaRPr lang="en-US" sz="3600" b="1" i="1" dirty="0">
              <a:solidFill>
                <a:srgbClr val="0000FF"/>
              </a:solidFill>
            </a:endParaRPr>
          </a:p>
          <a:p>
            <a:endParaRPr lang="en-US" i="1" dirty="0">
              <a:solidFill>
                <a:srgbClr val="0000FF"/>
              </a:solidFill>
            </a:endParaRPr>
          </a:p>
          <a:p>
            <a:pPr algn="ctr"/>
            <a:r>
              <a:rPr lang="en-US" sz="3200" dirty="0" smtClean="0"/>
              <a:t>Male and female students are equally competent, but women significantly </a:t>
            </a:r>
            <a:r>
              <a:rPr lang="en-US" sz="3200" u="sng" dirty="0" smtClean="0"/>
              <a:t>unde</a:t>
            </a:r>
            <a:r>
              <a:rPr lang="en-US" sz="3200" dirty="0" smtClean="0"/>
              <a:t>restimate their test scores – </a:t>
            </a:r>
          </a:p>
          <a:p>
            <a:pPr algn="ctr"/>
            <a:r>
              <a:rPr lang="en-US" sz="3200" dirty="0" smtClean="0"/>
              <a:t>men </a:t>
            </a:r>
            <a:r>
              <a:rPr lang="en-US" sz="3200" u="sng" dirty="0" smtClean="0"/>
              <a:t>over</a:t>
            </a:r>
            <a:r>
              <a:rPr lang="en-US" sz="3200" dirty="0" smtClean="0"/>
              <a:t>estimate their scores</a:t>
            </a:r>
            <a:endParaRPr lang="en-US" sz="3200" i="1" dirty="0" smtClean="0">
              <a:solidFill>
                <a:srgbClr val="0000FF"/>
              </a:solidFill>
            </a:endParaRPr>
          </a:p>
        </p:txBody>
      </p:sp>
      <p:grpSp>
        <p:nvGrpSpPr>
          <p:cNvPr id="3" name="Group 2"/>
          <p:cNvGrpSpPr/>
          <p:nvPr/>
        </p:nvGrpSpPr>
        <p:grpSpPr>
          <a:xfrm>
            <a:off x="5691571" y="4380508"/>
            <a:ext cx="3193829" cy="2224869"/>
            <a:chOff x="807156" y="273997"/>
            <a:chExt cx="8030634" cy="6062700"/>
          </a:xfrm>
        </p:grpSpPr>
        <p:grpSp>
          <p:nvGrpSpPr>
            <p:cNvPr id="5" name="Group 4"/>
            <p:cNvGrpSpPr/>
            <p:nvPr/>
          </p:nvGrpSpPr>
          <p:grpSpPr>
            <a:xfrm>
              <a:off x="807156" y="2552097"/>
              <a:ext cx="2590800" cy="3784600"/>
              <a:chOff x="3276600" y="1536700"/>
              <a:chExt cx="2590800" cy="3784600"/>
            </a:xfrm>
          </p:grpSpPr>
          <p:pic>
            <p:nvPicPr>
              <p:cNvPr id="18" name="Picture 17"/>
              <p:cNvPicPr>
                <a:picLocks noChangeAspect="1"/>
              </p:cNvPicPr>
              <p:nvPr/>
            </p:nvPicPr>
            <p:blipFill>
              <a:blip r:embed="rId2"/>
              <a:stretch>
                <a:fillRect/>
              </a:stretch>
            </p:blipFill>
            <p:spPr>
              <a:xfrm>
                <a:off x="3276600" y="1536700"/>
                <a:ext cx="2590800" cy="3784600"/>
              </a:xfrm>
              <a:prstGeom prst="rect">
                <a:avLst/>
              </a:prstGeom>
            </p:spPr>
          </p:pic>
          <p:pic>
            <p:nvPicPr>
              <p:cNvPr id="19" name="Picture 18"/>
              <p:cNvPicPr>
                <a:picLocks noChangeAspect="1"/>
              </p:cNvPicPr>
              <p:nvPr/>
            </p:nvPicPr>
            <p:blipFill rotWithShape="1">
              <a:blip r:embed="rId3"/>
              <a:srcRect l="15589" t="-2936" r="-1260" b="73884"/>
              <a:stretch/>
            </p:blipFill>
            <p:spPr>
              <a:xfrm rot="18647880" flipH="1">
                <a:off x="3707267" y="1878273"/>
                <a:ext cx="1512633" cy="841168"/>
              </a:xfrm>
              <a:prstGeom prst="rect">
                <a:avLst/>
              </a:prstGeom>
            </p:spPr>
          </p:pic>
          <p:cxnSp>
            <p:nvCxnSpPr>
              <p:cNvPr id="20" name="Straight Connector 19"/>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6" name="Group 5"/>
            <p:cNvGrpSpPr/>
            <p:nvPr/>
          </p:nvGrpSpPr>
          <p:grpSpPr>
            <a:xfrm>
              <a:off x="3076222" y="1784731"/>
              <a:ext cx="2590800" cy="3784600"/>
              <a:chOff x="3276600" y="1536700"/>
              <a:chExt cx="2590800" cy="3784600"/>
            </a:xfrm>
          </p:grpSpPr>
          <p:pic>
            <p:nvPicPr>
              <p:cNvPr id="15" name="Picture 14"/>
              <p:cNvPicPr>
                <a:picLocks noChangeAspect="1"/>
              </p:cNvPicPr>
              <p:nvPr/>
            </p:nvPicPr>
            <p:blipFill>
              <a:blip r:embed="rId2"/>
              <a:stretch>
                <a:fillRect/>
              </a:stretch>
            </p:blipFill>
            <p:spPr>
              <a:xfrm>
                <a:off x="3276600" y="1536700"/>
                <a:ext cx="2590800" cy="3784600"/>
              </a:xfrm>
              <a:prstGeom prst="rect">
                <a:avLst/>
              </a:prstGeom>
            </p:spPr>
          </p:pic>
          <p:pic>
            <p:nvPicPr>
              <p:cNvPr id="16" name="Picture 15"/>
              <p:cNvPicPr>
                <a:picLocks noChangeAspect="1"/>
              </p:cNvPicPr>
              <p:nvPr/>
            </p:nvPicPr>
            <p:blipFill rotWithShape="1">
              <a:blip r:embed="rId3"/>
              <a:srcRect l="15589" t="-2936" r="-1260" b="73884"/>
              <a:stretch/>
            </p:blipFill>
            <p:spPr>
              <a:xfrm rot="18647880" flipH="1">
                <a:off x="3707267" y="1878273"/>
                <a:ext cx="1512633" cy="841168"/>
              </a:xfrm>
              <a:prstGeom prst="rect">
                <a:avLst/>
              </a:prstGeom>
            </p:spPr>
          </p:pic>
          <p:cxnSp>
            <p:nvCxnSpPr>
              <p:cNvPr id="17" name="Straight Connector 16"/>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7" name="Group 6"/>
            <p:cNvGrpSpPr/>
            <p:nvPr/>
          </p:nvGrpSpPr>
          <p:grpSpPr>
            <a:xfrm>
              <a:off x="5342466" y="1007776"/>
              <a:ext cx="2590800" cy="3784600"/>
              <a:chOff x="3276600" y="1536700"/>
              <a:chExt cx="2590800" cy="3784600"/>
            </a:xfrm>
          </p:grpSpPr>
          <p:pic>
            <p:nvPicPr>
              <p:cNvPr id="12" name="Picture 11"/>
              <p:cNvPicPr>
                <a:picLocks noChangeAspect="1"/>
              </p:cNvPicPr>
              <p:nvPr/>
            </p:nvPicPr>
            <p:blipFill>
              <a:blip r:embed="rId2"/>
              <a:stretch>
                <a:fillRect/>
              </a:stretch>
            </p:blipFill>
            <p:spPr>
              <a:xfrm>
                <a:off x="3276600" y="1536700"/>
                <a:ext cx="2590800" cy="3784600"/>
              </a:xfrm>
              <a:prstGeom prst="rect">
                <a:avLst/>
              </a:prstGeom>
            </p:spPr>
          </p:pic>
          <p:pic>
            <p:nvPicPr>
              <p:cNvPr id="13" name="Picture 12"/>
              <p:cNvPicPr>
                <a:picLocks noChangeAspect="1"/>
              </p:cNvPicPr>
              <p:nvPr/>
            </p:nvPicPr>
            <p:blipFill rotWithShape="1">
              <a:blip r:embed="rId3"/>
              <a:srcRect l="15589" t="-2936" r="-1260" b="73884"/>
              <a:stretch/>
            </p:blipFill>
            <p:spPr>
              <a:xfrm rot="18647880" flipH="1">
                <a:off x="3707267" y="1878273"/>
                <a:ext cx="1512633" cy="841168"/>
              </a:xfrm>
              <a:prstGeom prst="rect">
                <a:avLst/>
              </a:prstGeom>
            </p:spPr>
          </p:pic>
          <p:cxnSp>
            <p:nvCxnSpPr>
              <p:cNvPr id="14" name="Straight Connector 13"/>
              <p:cNvCxnSpPr/>
              <p:nvPr/>
            </p:nvCxnSpPr>
            <p:spPr>
              <a:xfrm>
                <a:off x="3725053" y="2552097"/>
                <a:ext cx="182302" cy="25520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8" name="Elbow Connector 7"/>
            <p:cNvCxnSpPr/>
            <p:nvPr/>
          </p:nvCxnSpPr>
          <p:spPr>
            <a:xfrm flipV="1">
              <a:off x="1072444" y="5569331"/>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9" name="Elbow Connector 8"/>
            <p:cNvCxnSpPr/>
            <p:nvPr/>
          </p:nvCxnSpPr>
          <p:spPr>
            <a:xfrm flipV="1">
              <a:off x="3524675" y="4801965"/>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cxnSp>
          <p:nvCxnSpPr>
            <p:cNvPr id="10" name="Elbow Connector 9"/>
            <p:cNvCxnSpPr/>
            <p:nvPr/>
          </p:nvCxnSpPr>
          <p:spPr>
            <a:xfrm flipV="1">
              <a:off x="5846234" y="4039121"/>
              <a:ext cx="2991556" cy="767366"/>
            </a:xfrm>
            <a:prstGeom prst="bentConnector3">
              <a:avLst/>
            </a:prstGeom>
            <a:ln w="57150" cmpd="sng">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11" name="5-Point Star 10"/>
            <p:cNvSpPr/>
            <p:nvPr/>
          </p:nvSpPr>
          <p:spPr>
            <a:xfrm>
              <a:off x="7933266" y="273997"/>
              <a:ext cx="904524" cy="883113"/>
            </a:xfrm>
            <a:prstGeom prst="star5">
              <a:avLst/>
            </a:prstGeom>
            <a:solidFill>
              <a:srgbClr val="FFFF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3150082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7357" y="347262"/>
            <a:ext cx="8784900" cy="954107"/>
          </a:xfrm>
          <a:prstGeom prst="rect">
            <a:avLst/>
          </a:prstGeom>
          <a:noFill/>
        </p:spPr>
        <p:txBody>
          <a:bodyPr wrap="square" rtlCol="0">
            <a:spAutoFit/>
          </a:bodyPr>
          <a:lstStyle/>
          <a:p>
            <a:pPr algn="ctr"/>
            <a:r>
              <a:rPr lang="en-US" sz="2800" b="1" cap="all" dirty="0" smtClean="0"/>
              <a:t>Females </a:t>
            </a:r>
            <a:r>
              <a:rPr lang="en-US" sz="2800" b="1" u="sng" cap="all" dirty="0" smtClean="0"/>
              <a:t>under</a:t>
            </a:r>
            <a:r>
              <a:rPr lang="en-US" sz="2800" b="1" cap="all" dirty="0" smtClean="0"/>
              <a:t>estimate and males </a:t>
            </a:r>
            <a:r>
              <a:rPr lang="en-US" sz="2800" b="1" u="sng" cap="all" dirty="0" smtClean="0"/>
              <a:t>over</a:t>
            </a:r>
            <a:r>
              <a:rPr lang="en-US" sz="2800" b="1" cap="all" dirty="0" smtClean="0"/>
              <a:t>estimate math test scores</a:t>
            </a:r>
            <a:endParaRPr lang="en-US" sz="2800" cap="all" dirty="0" smtClean="0"/>
          </a:p>
        </p:txBody>
      </p:sp>
      <p:grpSp>
        <p:nvGrpSpPr>
          <p:cNvPr id="2" name="Group 1"/>
          <p:cNvGrpSpPr/>
          <p:nvPr/>
        </p:nvGrpSpPr>
        <p:grpSpPr>
          <a:xfrm>
            <a:off x="1113114" y="1761088"/>
            <a:ext cx="6300296" cy="4403305"/>
            <a:chOff x="1113114" y="1761088"/>
            <a:chExt cx="6300296" cy="4403305"/>
          </a:xfrm>
        </p:grpSpPr>
        <p:graphicFrame>
          <p:nvGraphicFramePr>
            <p:cNvPr id="7" name="Chart 6"/>
            <p:cNvGraphicFramePr>
              <a:graphicFrameLocks/>
            </p:cNvGraphicFramePr>
            <p:nvPr>
              <p:extLst>
                <p:ext uri="{D42A27DB-BD31-4B8C-83A1-F6EECF244321}">
                  <p14:modId xmlns:p14="http://schemas.microsoft.com/office/powerpoint/2010/main" val="4262316002"/>
                </p:ext>
              </p:extLst>
            </p:nvPr>
          </p:nvGraphicFramePr>
          <p:xfrm>
            <a:off x="1113114" y="1761088"/>
            <a:ext cx="6300296" cy="440330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2226229" y="4147561"/>
              <a:ext cx="624889" cy="461665"/>
            </a:xfrm>
            <a:prstGeom prst="rect">
              <a:avLst/>
            </a:prstGeom>
            <a:noFill/>
          </p:spPr>
          <p:txBody>
            <a:bodyPr wrap="square" rtlCol="0">
              <a:spAutoFit/>
            </a:bodyPr>
            <a:lstStyle/>
            <a:p>
              <a:r>
                <a:rPr lang="en-US" sz="2400" dirty="0" smtClean="0"/>
                <a:t>*</a:t>
              </a:r>
              <a:endParaRPr lang="en-US" sz="2400" dirty="0"/>
            </a:p>
          </p:txBody>
        </p:sp>
        <p:sp>
          <p:nvSpPr>
            <p:cNvPr id="9" name="TextBox 8"/>
            <p:cNvSpPr txBox="1"/>
            <p:nvPr/>
          </p:nvSpPr>
          <p:spPr>
            <a:xfrm>
              <a:off x="5633792" y="3916728"/>
              <a:ext cx="337953" cy="461665"/>
            </a:xfrm>
            <a:prstGeom prst="rect">
              <a:avLst/>
            </a:prstGeom>
            <a:noFill/>
          </p:spPr>
          <p:txBody>
            <a:bodyPr wrap="none" rtlCol="0">
              <a:spAutoFit/>
            </a:bodyPr>
            <a:lstStyle/>
            <a:p>
              <a:r>
                <a:rPr lang="en-US" sz="2400" dirty="0" smtClean="0"/>
                <a:t>*</a:t>
              </a:r>
              <a:endParaRPr lang="en-US" sz="2400" dirty="0"/>
            </a:p>
          </p:txBody>
        </p:sp>
      </p:grpSp>
      <p:sp>
        <p:nvSpPr>
          <p:cNvPr id="10" name="TextBox 9"/>
          <p:cNvSpPr txBox="1"/>
          <p:nvPr/>
        </p:nvSpPr>
        <p:spPr>
          <a:xfrm>
            <a:off x="6887557" y="6164394"/>
            <a:ext cx="2256443" cy="523220"/>
          </a:xfrm>
          <a:prstGeom prst="rect">
            <a:avLst/>
          </a:prstGeom>
          <a:noFill/>
        </p:spPr>
        <p:txBody>
          <a:bodyPr wrap="square" rtlCol="0">
            <a:spAutoFit/>
          </a:bodyPr>
          <a:lstStyle/>
          <a:p>
            <a:r>
              <a:rPr lang="de-DE" sz="1400" dirty="0" err="1" smtClean="0"/>
              <a:t>Dahlbom</a:t>
            </a:r>
            <a:r>
              <a:rPr lang="de-DE" sz="1400" dirty="0" smtClean="0"/>
              <a:t> et al., </a:t>
            </a:r>
            <a:r>
              <a:rPr lang="en-US" sz="1400" dirty="0"/>
              <a:t>Applied Economics </a:t>
            </a:r>
            <a:r>
              <a:rPr lang="en-US" sz="1400" dirty="0" smtClean="0"/>
              <a:t>Letters, 2010</a:t>
            </a:r>
            <a:r>
              <a:rPr lang="de-DE" sz="1400" dirty="0" smtClean="0"/>
              <a:t> </a:t>
            </a:r>
            <a:endParaRPr lang="en-US" sz="1400" dirty="0"/>
          </a:p>
        </p:txBody>
      </p:sp>
    </p:spTree>
    <p:extLst>
      <p:ext uri="{BB962C8B-B14F-4D97-AF65-F5344CB8AC3E}">
        <p14:creationId xmlns:p14="http://schemas.microsoft.com/office/powerpoint/2010/main" val="30516992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582</TotalTime>
  <Words>1863</Words>
  <Application>Microsoft Macintosh PowerPoint</Application>
  <PresentationFormat>On-screen Show (4:3)</PresentationFormat>
  <Paragraphs>179</Paragraphs>
  <Slides>28</Slides>
  <Notes>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PowerPoint Presentation</vt:lpstr>
      <vt:lpstr>WORKSHOP OBJECTIVES</vt:lpstr>
      <vt:lpstr>PowerPoint Presentation</vt:lpstr>
      <vt:lpstr>Confidence Problems in the STEM Fields</vt:lpstr>
      <vt:lpstr>Confidence Problems in the STEM Fields</vt:lpstr>
      <vt:lpstr>Confidence Problems in the STEM Fields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Small Group Discussion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Nancy Wayne</dc:creator>
  <cp:lastModifiedBy>Nancy Wayne</cp:lastModifiedBy>
  <cp:revision>56</cp:revision>
  <dcterms:created xsi:type="dcterms:W3CDTF">2015-02-15T20:01:18Z</dcterms:created>
  <dcterms:modified xsi:type="dcterms:W3CDTF">2015-03-02T05:43:41Z</dcterms:modified>
</cp:coreProperties>
</file>